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57" r:id="rId4"/>
    <p:sldId id="259" r:id="rId5"/>
    <p:sldId id="275" r:id="rId6"/>
    <p:sldId id="269" r:id="rId7"/>
    <p:sldId id="263" r:id="rId8"/>
    <p:sldId id="272" r:id="rId9"/>
    <p:sldId id="260" r:id="rId10"/>
    <p:sldId id="273" r:id="rId11"/>
    <p:sldId id="262" r:id="rId12"/>
    <p:sldId id="264" r:id="rId13"/>
    <p:sldId id="265" r:id="rId14"/>
    <p:sldId id="266" r:id="rId15"/>
    <p:sldId id="277" r:id="rId16"/>
    <p:sldId id="267" r:id="rId17"/>
    <p:sldId id="276" r:id="rId18"/>
    <p:sldId id="261" r:id="rId19"/>
    <p:sldId id="274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A21"/>
    <a:srgbClr val="FEF8D2"/>
    <a:srgbClr val="D1D1D1"/>
    <a:srgbClr val="E6E6E6"/>
    <a:srgbClr val="230052"/>
    <a:srgbClr val="E7D5FF"/>
    <a:srgbClr val="FCF3F2"/>
    <a:srgbClr val="FFFCE7"/>
    <a:srgbClr val="004346"/>
    <a:srgbClr val="4F1E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660"/>
  </p:normalViewPr>
  <p:slideViewPr>
    <p:cSldViewPr snapToGrid="0">
      <p:cViewPr>
        <p:scale>
          <a:sx n="70" d="100"/>
          <a:sy n="70" d="100"/>
        </p:scale>
        <p:origin x="13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31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48216D1-4F6A-329F-E02E-55CCEF944A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383180-66AE-085B-30CE-3353B97845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14C1A-5478-47D8-98A8-DCA37300705C}" type="datetimeFigureOut">
              <a:rPr lang="es-AR" smtClean="0"/>
              <a:t>28/11/2025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F076A0-AE0F-BC22-341E-62F0BB2E22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AE61535-7B90-4EEB-3295-1E82C70DBA4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B17A8-3912-4C3C-A468-BB12B91DF1F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399167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E65A49-8DC3-420A-BEB3-151EB732B3FD}" type="datetimeFigureOut">
              <a:rPr lang="es-AR" smtClean="0"/>
              <a:t>28/11/2025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1BC6BD-FB7B-477F-8384-852EB48295C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5835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1BC6BD-FB7B-477F-8384-852EB48295CF}" type="slidenum">
              <a:rPr lang="es-AR" smtClean="0"/>
              <a:t>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465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E27D82-1CE0-76B2-EBA7-3191456D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4054" y="6563179"/>
            <a:ext cx="5846803" cy="29482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673123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>
            <a:lumMod val="20000"/>
            <a:lumOff val="80000"/>
            <a:alpha val="4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EF89AD-5236-A075-1CDB-245D911F5C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99625" y="6624411"/>
            <a:ext cx="5792375" cy="233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28057C-DD94-B9A2-A6AF-1DC7143AE39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568" y="5521125"/>
            <a:ext cx="1676545" cy="16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86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1.85185E-6 L 0.97057 0.01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85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microsoft.com/office/2007/relationships/hdphoto" Target="../media/hdphoto8.wd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Imagen que contiene iluminado, luz, morado, cuarto&#10;&#10;El contenido generado por IA puede ser incorrecto.">
            <a:extLst>
              <a:ext uri="{FF2B5EF4-FFF2-40B4-BE49-F238E27FC236}">
                <a16:creationId xmlns:a16="http://schemas.microsoft.com/office/drawing/2014/main" id="{F3B0241B-6C08-A6EF-9D8B-E0C49A44D9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700"/>
          <a:stretch>
            <a:fillRect/>
          </a:stretch>
        </p:blipFill>
        <p:spPr>
          <a:xfrm>
            <a:off x="7450480" y="257730"/>
            <a:ext cx="4559334" cy="59810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0E911D-0237-EAE0-AD06-2FEAE16EB5EC}"/>
              </a:ext>
            </a:extLst>
          </p:cNvPr>
          <p:cNvSpPr txBox="1"/>
          <p:nvPr/>
        </p:nvSpPr>
        <p:spPr>
          <a:xfrm>
            <a:off x="509286" y="2056389"/>
            <a:ext cx="107451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BDA21"/>
                </a:highlight>
                <a:latin typeface="Arsenica Trial Demibold" panose="00000700000000000000" pitchFamily="2" charset="0"/>
              </a:rPr>
              <a:t>¿Cómo se Mueve </a:t>
            </a:r>
          </a:p>
          <a:p>
            <a:pPr algn="ctr"/>
            <a:r>
              <a:rPr lang="es-MX" sz="5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BDA21"/>
                </a:highlight>
                <a:latin typeface="Arsenica Trial Demibold" panose="00000700000000000000" pitchFamily="2" charset="0"/>
              </a:rPr>
              <a:t>Buenos Aires? </a:t>
            </a:r>
            <a:endParaRPr lang="es-AR" sz="5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1437E84-D375-6370-5335-9D001BE5C062}"/>
              </a:ext>
            </a:extLst>
          </p:cNvPr>
          <p:cNvSpPr txBox="1"/>
          <p:nvPr/>
        </p:nvSpPr>
        <p:spPr>
          <a:xfrm>
            <a:off x="841985" y="4041548"/>
            <a:ext cx="10745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>
                <a:highlight>
                  <a:srgbClr val="FBDA21"/>
                </a:highlight>
                <a:latin typeface="Arsenica Trial" panose="00000500000000000000" pitchFamily="2" charset="0"/>
                <a:cs typeface="Arial" panose="020B0604020202020204" pitchFamily="34" charset="0"/>
              </a:rPr>
              <a:t>Evaluación Estadística del Flujo Vehicular en Peajes</a:t>
            </a:r>
            <a:endParaRPr lang="es-AR" sz="3200" b="1" dirty="0">
              <a:highlight>
                <a:srgbClr val="FBDA21"/>
              </a:highlight>
              <a:latin typeface="Arsenica Trial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7F1EB82-34F1-EECE-BC5F-4F8B7274C615}"/>
              </a:ext>
            </a:extLst>
          </p:cNvPr>
          <p:cNvSpPr txBox="1"/>
          <p:nvPr/>
        </p:nvSpPr>
        <p:spPr>
          <a:xfrm>
            <a:off x="4945765" y="4533990"/>
            <a:ext cx="2300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highlight>
                  <a:srgbClr val="FBDA21"/>
                </a:highlight>
                <a:latin typeface="Brittanian ( Demo )" pitchFamily="2" charset="0"/>
              </a:rPr>
              <a:t>(Mayo 2024)</a:t>
            </a:r>
            <a:endParaRPr lang="es-AR" sz="3600" dirty="0">
              <a:highlight>
                <a:srgbClr val="FBDA21"/>
              </a:highlight>
              <a:latin typeface="Brittanian ( Demo )" pitchFamily="2" charset="0"/>
            </a:endParaRPr>
          </a:p>
        </p:txBody>
      </p:sp>
      <p:sp>
        <p:nvSpPr>
          <p:cNvPr id="16" name="Marcador de pie de página 15">
            <a:extLst>
              <a:ext uri="{FF2B5EF4-FFF2-40B4-BE49-F238E27FC236}">
                <a16:creationId xmlns:a16="http://schemas.microsoft.com/office/drawing/2014/main" id="{AAB9D3D9-2393-065E-C2A0-285D7A48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14568" y="6563179"/>
            <a:ext cx="5977432" cy="294821"/>
          </a:xfrm>
        </p:spPr>
        <p:txBody>
          <a:bodyPr/>
          <a:lstStyle/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702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F6CE51F-02EC-8DAF-D590-8B98C3863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FF7AF2-0F40-5201-28AE-E077F32938AF}"/>
              </a:ext>
            </a:extLst>
          </p:cNvPr>
          <p:cNvSpPr txBox="1"/>
          <p:nvPr/>
        </p:nvSpPr>
        <p:spPr>
          <a:xfrm>
            <a:off x="184484" y="524280"/>
            <a:ext cx="1182303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Se llego a la conclusión final que los meses de agosto y octubre fueron descartados debido a problemas estructurales en las bases originales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(columnas desalineadas, variables duplicadas o vacías, encabezados irregulares y presencia de columnas ‘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Unnamed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’), lo cual compromete su validez para análisis estadísticos.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Por ello se tomaron en cuenta, los meses de marzo y mayo  para seleccionar un único mes de referencia con treinta y uno días</a:t>
            </a:r>
            <a:r>
              <a:rPr lang="es-MX" sz="1600" dirty="0">
                <a:latin typeface="Arsenica Trial Demibold" panose="00000700000000000000" pitchFamily="2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Si bien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ambos meses presentan registros completos y sin valores faltantes en la variable principal </a:t>
            </a:r>
            <a:r>
              <a:rPr lang="es-MX" sz="1600" i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Pasos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, la elección final se fundamentó en el impacto real de los feriados sobre el comportamiento del flujo vehicular.</a:t>
            </a:r>
          </a:p>
          <a:p>
            <a:pPr algn="just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Marzo presenta tres feriados relevantes (24, 28 y 29 de marzo), dos de ellos asociados a Semana Santa, generando un fin de semana extra largo que altera de manera significativa la movilidad habitual, incrementando la variabilidad y los valores atípicos propios de eventos turísticos y religiosos.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En contraste, mayo posee únicamente dos feriados: el 1° de mayo, que afecta una sola jornada laboral, y el 25 de mayo, que cae sábado y no modifica el patrón de tránsito de los días hábiles. Por lo tanto, mayo exhibe una estructura temporal mucho más estable y representativa del comportamiento vehicular regular, con menor distorsión estacional.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Por estos motivos,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se seleccionó </a:t>
            </a:r>
            <a:r>
              <a:rPr lang="es-MX" sz="1600" b="1" i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Mayo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como el mes óptimo para realizar el análisis estadístico,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al ser el período que mejor refleja un patrón de tránsito habitual y estable, con mínima interferencia por feriados o eventos extraordinarios, sin estacionalidad marcada y con estructura de datos totalmente completa y consistente.</a:t>
            </a:r>
          </a:p>
          <a:p>
            <a:pPr algn="just"/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se determinó que las variables Observación, Tipo Cobro (por baja variabilidad) y las categorías minoritarias de Cat Cobrada pueden descartarse sin afectar la calidad analítica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De igual manera, para el mes de Mayo 2024</a:t>
            </a:r>
            <a:r>
              <a:rPr lang="es-MX" sz="14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. Las variables restantes constituyen un conjunto sólido para el análisis inferencial solicitado.</a:t>
            </a:r>
          </a:p>
          <a:p>
            <a:br>
              <a:rPr lang="es-MX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86322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3006603F-9653-8443-73FC-0E95514C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cxnSp>
        <p:nvCxnSpPr>
          <p:cNvPr id="8" name="Conector: curvado 7">
            <a:extLst>
              <a:ext uri="{FF2B5EF4-FFF2-40B4-BE49-F238E27FC236}">
                <a16:creationId xmlns:a16="http://schemas.microsoft.com/office/drawing/2014/main" id="{09503F4C-F9BF-0B8B-52BA-7DBFAF496918}"/>
              </a:ext>
            </a:extLst>
          </p:cNvPr>
          <p:cNvCxnSpPr/>
          <p:nvPr/>
        </p:nvCxnSpPr>
        <p:spPr>
          <a:xfrm>
            <a:off x="8474597" y="2365584"/>
            <a:ext cx="1086092" cy="1396188"/>
          </a:xfrm>
          <a:prstGeom prst="curvedConnector2">
            <a:avLst/>
          </a:prstGeom>
          <a:ln>
            <a:solidFill>
              <a:srgbClr val="FBDA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525FDC49-2885-9C80-06A1-7A43269BBC15}"/>
              </a:ext>
            </a:extLst>
          </p:cNvPr>
          <p:cNvSpPr txBox="1"/>
          <p:nvPr/>
        </p:nvSpPr>
        <p:spPr>
          <a:xfrm>
            <a:off x="8109284" y="3816318"/>
            <a:ext cx="3741485" cy="707886"/>
          </a:xfrm>
          <a:custGeom>
            <a:avLst/>
            <a:gdLst>
              <a:gd name="connsiteX0" fmla="*/ 0 w 3741485"/>
              <a:gd name="connsiteY0" fmla="*/ 0 h 707886"/>
              <a:gd name="connsiteX1" fmla="*/ 571913 w 3741485"/>
              <a:gd name="connsiteY1" fmla="*/ 0 h 707886"/>
              <a:gd name="connsiteX2" fmla="*/ 1068996 w 3741485"/>
              <a:gd name="connsiteY2" fmla="*/ 0 h 707886"/>
              <a:gd name="connsiteX3" fmla="*/ 1566079 w 3741485"/>
              <a:gd name="connsiteY3" fmla="*/ 0 h 707886"/>
              <a:gd name="connsiteX4" fmla="*/ 2063162 w 3741485"/>
              <a:gd name="connsiteY4" fmla="*/ 0 h 707886"/>
              <a:gd name="connsiteX5" fmla="*/ 2672489 w 3741485"/>
              <a:gd name="connsiteY5" fmla="*/ 0 h 707886"/>
              <a:gd name="connsiteX6" fmla="*/ 3169572 w 3741485"/>
              <a:gd name="connsiteY6" fmla="*/ 0 h 707886"/>
              <a:gd name="connsiteX7" fmla="*/ 3741485 w 3741485"/>
              <a:gd name="connsiteY7" fmla="*/ 0 h 707886"/>
              <a:gd name="connsiteX8" fmla="*/ 3741485 w 3741485"/>
              <a:gd name="connsiteY8" fmla="*/ 361022 h 707886"/>
              <a:gd name="connsiteX9" fmla="*/ 3741485 w 3741485"/>
              <a:gd name="connsiteY9" fmla="*/ 707886 h 707886"/>
              <a:gd name="connsiteX10" fmla="*/ 3169572 w 3741485"/>
              <a:gd name="connsiteY10" fmla="*/ 707886 h 707886"/>
              <a:gd name="connsiteX11" fmla="*/ 2709904 w 3741485"/>
              <a:gd name="connsiteY11" fmla="*/ 707886 h 707886"/>
              <a:gd name="connsiteX12" fmla="*/ 2100577 w 3741485"/>
              <a:gd name="connsiteY12" fmla="*/ 707886 h 707886"/>
              <a:gd name="connsiteX13" fmla="*/ 1566079 w 3741485"/>
              <a:gd name="connsiteY13" fmla="*/ 707886 h 707886"/>
              <a:gd name="connsiteX14" fmla="*/ 994166 w 3741485"/>
              <a:gd name="connsiteY14" fmla="*/ 707886 h 707886"/>
              <a:gd name="connsiteX15" fmla="*/ 497083 w 3741485"/>
              <a:gd name="connsiteY15" fmla="*/ 707886 h 707886"/>
              <a:gd name="connsiteX16" fmla="*/ 0 w 3741485"/>
              <a:gd name="connsiteY16" fmla="*/ 707886 h 707886"/>
              <a:gd name="connsiteX17" fmla="*/ 0 w 3741485"/>
              <a:gd name="connsiteY17" fmla="*/ 368101 h 707886"/>
              <a:gd name="connsiteX18" fmla="*/ 0 w 3741485"/>
              <a:gd name="connsiteY18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41485" h="707886" extrusionOk="0">
                <a:moveTo>
                  <a:pt x="0" y="0"/>
                </a:moveTo>
                <a:cubicBezTo>
                  <a:pt x="189866" y="-64590"/>
                  <a:pt x="305507" y="48457"/>
                  <a:pt x="571913" y="0"/>
                </a:cubicBezTo>
                <a:cubicBezTo>
                  <a:pt x="838319" y="-48457"/>
                  <a:pt x="909074" y="49290"/>
                  <a:pt x="1068996" y="0"/>
                </a:cubicBezTo>
                <a:cubicBezTo>
                  <a:pt x="1228918" y="-49290"/>
                  <a:pt x="1341609" y="31783"/>
                  <a:pt x="1566079" y="0"/>
                </a:cubicBezTo>
                <a:cubicBezTo>
                  <a:pt x="1790549" y="-31783"/>
                  <a:pt x="1912105" y="36619"/>
                  <a:pt x="2063162" y="0"/>
                </a:cubicBezTo>
                <a:cubicBezTo>
                  <a:pt x="2214219" y="-36619"/>
                  <a:pt x="2412781" y="71475"/>
                  <a:pt x="2672489" y="0"/>
                </a:cubicBezTo>
                <a:cubicBezTo>
                  <a:pt x="2932197" y="-71475"/>
                  <a:pt x="3066100" y="48584"/>
                  <a:pt x="3169572" y="0"/>
                </a:cubicBezTo>
                <a:cubicBezTo>
                  <a:pt x="3273044" y="-48584"/>
                  <a:pt x="3572457" y="41043"/>
                  <a:pt x="3741485" y="0"/>
                </a:cubicBezTo>
                <a:cubicBezTo>
                  <a:pt x="3761765" y="164722"/>
                  <a:pt x="3740966" y="286163"/>
                  <a:pt x="3741485" y="361022"/>
                </a:cubicBezTo>
                <a:cubicBezTo>
                  <a:pt x="3742004" y="435881"/>
                  <a:pt x="3704303" y="558948"/>
                  <a:pt x="3741485" y="707886"/>
                </a:cubicBezTo>
                <a:cubicBezTo>
                  <a:pt x="3472828" y="722334"/>
                  <a:pt x="3378121" y="649273"/>
                  <a:pt x="3169572" y="707886"/>
                </a:cubicBezTo>
                <a:cubicBezTo>
                  <a:pt x="2961023" y="766499"/>
                  <a:pt x="2896558" y="660687"/>
                  <a:pt x="2709904" y="707886"/>
                </a:cubicBezTo>
                <a:cubicBezTo>
                  <a:pt x="2523250" y="755085"/>
                  <a:pt x="2250196" y="637707"/>
                  <a:pt x="2100577" y="707886"/>
                </a:cubicBezTo>
                <a:cubicBezTo>
                  <a:pt x="1950958" y="778065"/>
                  <a:pt x="1756832" y="686502"/>
                  <a:pt x="1566079" y="707886"/>
                </a:cubicBezTo>
                <a:cubicBezTo>
                  <a:pt x="1375326" y="729270"/>
                  <a:pt x="1222510" y="668015"/>
                  <a:pt x="994166" y="707886"/>
                </a:cubicBezTo>
                <a:cubicBezTo>
                  <a:pt x="765822" y="747757"/>
                  <a:pt x="656763" y="684026"/>
                  <a:pt x="497083" y="707886"/>
                </a:cubicBezTo>
                <a:cubicBezTo>
                  <a:pt x="337403" y="731746"/>
                  <a:pt x="241822" y="662688"/>
                  <a:pt x="0" y="707886"/>
                </a:cubicBezTo>
                <a:cubicBezTo>
                  <a:pt x="-17202" y="587489"/>
                  <a:pt x="5399" y="498150"/>
                  <a:pt x="0" y="368101"/>
                </a:cubicBezTo>
                <a:cubicBezTo>
                  <a:pt x="-5399" y="238053"/>
                  <a:pt x="10003" y="135725"/>
                  <a:pt x="0" y="0"/>
                </a:cubicBezTo>
                <a:close/>
              </a:path>
            </a:pathLst>
          </a:custGeom>
          <a:noFill/>
          <a:ln w="3810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305353155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4000" b="1" dirty="0">
                <a:highlight>
                  <a:srgbClr val="FBDA21"/>
                </a:highlight>
                <a:latin typeface="Arsenica Trial Demibold" panose="00000700000000000000" pitchFamily="2" charset="0"/>
              </a:rPr>
              <a:t>POR CÓDIGO </a:t>
            </a:r>
            <a:endParaRPr lang="es-AR" sz="4000" b="1" dirty="0"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A19E682-E9D0-B109-1DEC-69AA5A2DE82F}"/>
              </a:ext>
            </a:extLst>
          </p:cNvPr>
          <p:cNvSpPr txBox="1"/>
          <p:nvPr/>
        </p:nvSpPr>
        <p:spPr>
          <a:xfrm>
            <a:off x="1612231" y="1788171"/>
            <a:ext cx="8967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BDA21"/>
                </a:highlight>
                <a:latin typeface="Arsenica Trial Demibold" panose="00000700000000000000" pitchFamily="2" charset="0"/>
              </a:rPr>
              <a:t>PROCESOS Y ANÁLISIS</a:t>
            </a:r>
            <a:endParaRPr lang="es-AR" sz="5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85A7A7-B8F1-BB95-012A-2E8C01B7D218}"/>
              </a:ext>
            </a:extLst>
          </p:cNvPr>
          <p:cNvSpPr txBox="1"/>
          <p:nvPr/>
        </p:nvSpPr>
        <p:spPr>
          <a:xfrm>
            <a:off x="529389" y="7251032"/>
            <a:ext cx="375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s-MX" dirty="0">
                <a:highlight>
                  <a:srgbClr val="FBDA21"/>
                </a:highlight>
                <a:latin typeface="Arsenica Trial Demibold" panose="00000700000000000000" pitchFamily="2" charset="0"/>
              </a:rPr>
              <a:t>_exploracion_de_datos_crudos</a:t>
            </a:r>
            <a:endParaRPr lang="es-AR" dirty="0"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5A1462-5AE3-502B-6233-F1FF41F135F0}"/>
              </a:ext>
            </a:extLst>
          </p:cNvPr>
          <p:cNvSpPr txBox="1"/>
          <p:nvPr/>
        </p:nvSpPr>
        <p:spPr>
          <a:xfrm>
            <a:off x="529389" y="7561304"/>
            <a:ext cx="75798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 través del código empleado en el análisis exploratorio de los datos de mayo 2024 se identificaron los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en la variable </a:t>
            </a:r>
            <a:r>
              <a:rPr lang="es-MX" i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Pasos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utilizando el método del Rango Intercuartílico (IQR) y el análisis de percentiles. Esta detección permitió localizar valores extremos en el flujo vehicular de cada peaje y evaluar si dichos registros correspondían a errores operativos, cargas atípicas o a picos reales de demanda.</a:t>
            </a:r>
          </a:p>
          <a:p>
            <a:endParaRPr lang="es-A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3648CE8-B92F-425E-AEE7-491325A95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9389" y="8437084"/>
            <a:ext cx="7297168" cy="213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51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509 L 0 -0.24491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85185E-6 L 4.16667E-7 -0.2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1921 L 0.00013 -0.82361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153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4.44444E-6 L -0.00013 -0.79351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-3967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0.4581 L 0.00872 -0.6629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5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73812BB-03CC-BFB6-63CC-B139D2ECB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91B647-CB3B-778A-3C1B-61F14287B3E8}"/>
              </a:ext>
            </a:extLst>
          </p:cNvPr>
          <p:cNvSpPr txBox="1"/>
          <p:nvPr/>
        </p:nvSpPr>
        <p:spPr>
          <a:xfrm>
            <a:off x="182807" y="519769"/>
            <a:ext cx="1200919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Luego de aplicar los procesos de limpieza —detección de 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mediante IQR, imputación por mediana y revisión de datos faltantes— se recalcularon las estadísticas descriptivas de la variable </a:t>
            </a:r>
            <a:r>
              <a:rPr lang="es-MX" sz="1600" b="1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pasos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que constituye el indicador principal del flujo vehicular en los peajes durante mayo 2024.</a:t>
            </a: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COMPARACIÓN CON LAS ESTADÍSTICAS ORIGINALES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Al comparar las estadísticas antes y después de la limpieza, se observa:</a:t>
            </a: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La mediana de pasos no presenta cambios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dado que fue precisamente el valor utilizado para imputar los 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La media disminuye levemente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ya que algunos valores extremadamente altos fueron reemplazados por la mediana, reduciendo la influencia de registros atípicos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La dispersión (desvío estándar e IQR) se reduce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reflejando una distribución más estable y menos afectada por valores extremos.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MX" sz="1600" b="1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mod</a:t>
            </a:r>
            <a:r>
              <a:rPr lang="es-MX" sz="1400" b="1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senica Trial Light" panose="00000400000000000000" pitchFamily="2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se mantiene prácticamente igual debido a que la imputación representa un porcentaje reducido del total de observaciones.</a:t>
            </a:r>
          </a:p>
          <a:p>
            <a:endParaRPr lang="es-MX" b="1" dirty="0"/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83322C-2792-4D50-A4AE-46E7B89EB652}"/>
              </a:ext>
            </a:extLst>
          </p:cNvPr>
          <p:cNvSpPr txBox="1"/>
          <p:nvPr/>
        </p:nvSpPr>
        <p:spPr>
          <a:xfrm>
            <a:off x="3647544" y="-3451"/>
            <a:ext cx="392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s-AR" sz="2800" dirty="0">
                <a:highlight>
                  <a:srgbClr val="FBDA21"/>
                </a:highlight>
                <a:latin typeface="Arsenica Trial Demibold" panose="00000700000000000000" pitchFamily="2" charset="0"/>
              </a:rPr>
              <a:t>_base_marzo_limpia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F72509-CC84-8149-F7C6-2654E8572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746" y="3875475"/>
            <a:ext cx="4309595" cy="2687704"/>
          </a:xfrm>
          <a:custGeom>
            <a:avLst/>
            <a:gdLst>
              <a:gd name="connsiteX0" fmla="*/ 0 w 4309595"/>
              <a:gd name="connsiteY0" fmla="*/ 0 h 2687704"/>
              <a:gd name="connsiteX1" fmla="*/ 615656 w 4309595"/>
              <a:gd name="connsiteY1" fmla="*/ 0 h 2687704"/>
              <a:gd name="connsiteX2" fmla="*/ 1231313 w 4309595"/>
              <a:gd name="connsiteY2" fmla="*/ 0 h 2687704"/>
              <a:gd name="connsiteX3" fmla="*/ 1890065 w 4309595"/>
              <a:gd name="connsiteY3" fmla="*/ 0 h 2687704"/>
              <a:gd name="connsiteX4" fmla="*/ 2376434 w 4309595"/>
              <a:gd name="connsiteY4" fmla="*/ 0 h 2687704"/>
              <a:gd name="connsiteX5" fmla="*/ 3035186 w 4309595"/>
              <a:gd name="connsiteY5" fmla="*/ 0 h 2687704"/>
              <a:gd name="connsiteX6" fmla="*/ 3521555 w 4309595"/>
              <a:gd name="connsiteY6" fmla="*/ 0 h 2687704"/>
              <a:gd name="connsiteX7" fmla="*/ 4309595 w 4309595"/>
              <a:gd name="connsiteY7" fmla="*/ 0 h 2687704"/>
              <a:gd name="connsiteX8" fmla="*/ 4309595 w 4309595"/>
              <a:gd name="connsiteY8" fmla="*/ 618172 h 2687704"/>
              <a:gd name="connsiteX9" fmla="*/ 4309595 w 4309595"/>
              <a:gd name="connsiteY9" fmla="*/ 1343852 h 2687704"/>
              <a:gd name="connsiteX10" fmla="*/ 4309595 w 4309595"/>
              <a:gd name="connsiteY10" fmla="*/ 1935147 h 2687704"/>
              <a:gd name="connsiteX11" fmla="*/ 4309595 w 4309595"/>
              <a:gd name="connsiteY11" fmla="*/ 2687704 h 2687704"/>
              <a:gd name="connsiteX12" fmla="*/ 3780130 w 4309595"/>
              <a:gd name="connsiteY12" fmla="*/ 2687704 h 2687704"/>
              <a:gd name="connsiteX13" fmla="*/ 3207570 w 4309595"/>
              <a:gd name="connsiteY13" fmla="*/ 2687704 h 2687704"/>
              <a:gd name="connsiteX14" fmla="*/ 2721201 w 4309595"/>
              <a:gd name="connsiteY14" fmla="*/ 2687704 h 2687704"/>
              <a:gd name="connsiteX15" fmla="*/ 2148641 w 4309595"/>
              <a:gd name="connsiteY15" fmla="*/ 2687704 h 2687704"/>
              <a:gd name="connsiteX16" fmla="*/ 1446793 w 4309595"/>
              <a:gd name="connsiteY16" fmla="*/ 2687704 h 2687704"/>
              <a:gd name="connsiteX17" fmla="*/ 788040 w 4309595"/>
              <a:gd name="connsiteY17" fmla="*/ 2687704 h 2687704"/>
              <a:gd name="connsiteX18" fmla="*/ 0 w 4309595"/>
              <a:gd name="connsiteY18" fmla="*/ 2687704 h 2687704"/>
              <a:gd name="connsiteX19" fmla="*/ 0 w 4309595"/>
              <a:gd name="connsiteY19" fmla="*/ 2042655 h 2687704"/>
              <a:gd name="connsiteX20" fmla="*/ 0 w 4309595"/>
              <a:gd name="connsiteY20" fmla="*/ 1370729 h 2687704"/>
              <a:gd name="connsiteX21" fmla="*/ 0 w 4309595"/>
              <a:gd name="connsiteY21" fmla="*/ 725680 h 2687704"/>
              <a:gd name="connsiteX22" fmla="*/ 0 w 4309595"/>
              <a:gd name="connsiteY22" fmla="*/ 0 h 26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09595" h="2687704" fill="none" extrusionOk="0">
                <a:moveTo>
                  <a:pt x="0" y="0"/>
                </a:moveTo>
                <a:cubicBezTo>
                  <a:pt x="197742" y="25579"/>
                  <a:pt x="452401" y="6825"/>
                  <a:pt x="615656" y="0"/>
                </a:cubicBezTo>
                <a:cubicBezTo>
                  <a:pt x="778911" y="-6825"/>
                  <a:pt x="981377" y="-22002"/>
                  <a:pt x="1231313" y="0"/>
                </a:cubicBezTo>
                <a:cubicBezTo>
                  <a:pt x="1481249" y="22002"/>
                  <a:pt x="1754094" y="3629"/>
                  <a:pt x="1890065" y="0"/>
                </a:cubicBezTo>
                <a:cubicBezTo>
                  <a:pt x="2026036" y="-3629"/>
                  <a:pt x="2182254" y="2612"/>
                  <a:pt x="2376434" y="0"/>
                </a:cubicBezTo>
                <a:cubicBezTo>
                  <a:pt x="2570614" y="-2612"/>
                  <a:pt x="2821989" y="-26953"/>
                  <a:pt x="3035186" y="0"/>
                </a:cubicBezTo>
                <a:cubicBezTo>
                  <a:pt x="3248383" y="26953"/>
                  <a:pt x="3327630" y="-11030"/>
                  <a:pt x="3521555" y="0"/>
                </a:cubicBezTo>
                <a:cubicBezTo>
                  <a:pt x="3715480" y="11030"/>
                  <a:pt x="3980467" y="-25863"/>
                  <a:pt x="4309595" y="0"/>
                </a:cubicBezTo>
                <a:cubicBezTo>
                  <a:pt x="4286273" y="264794"/>
                  <a:pt x="4332802" y="411096"/>
                  <a:pt x="4309595" y="618172"/>
                </a:cubicBezTo>
                <a:cubicBezTo>
                  <a:pt x="4286388" y="825248"/>
                  <a:pt x="4303295" y="1081346"/>
                  <a:pt x="4309595" y="1343852"/>
                </a:cubicBezTo>
                <a:cubicBezTo>
                  <a:pt x="4315895" y="1606358"/>
                  <a:pt x="4303560" y="1783860"/>
                  <a:pt x="4309595" y="1935147"/>
                </a:cubicBezTo>
                <a:cubicBezTo>
                  <a:pt x="4315630" y="2086435"/>
                  <a:pt x="4314388" y="2430458"/>
                  <a:pt x="4309595" y="2687704"/>
                </a:cubicBezTo>
                <a:cubicBezTo>
                  <a:pt x="4055774" y="2709000"/>
                  <a:pt x="3953381" y="2684358"/>
                  <a:pt x="3780130" y="2687704"/>
                </a:cubicBezTo>
                <a:cubicBezTo>
                  <a:pt x="3606880" y="2691050"/>
                  <a:pt x="3418852" y="2689322"/>
                  <a:pt x="3207570" y="2687704"/>
                </a:cubicBezTo>
                <a:cubicBezTo>
                  <a:pt x="2996288" y="2686086"/>
                  <a:pt x="2901341" y="2701658"/>
                  <a:pt x="2721201" y="2687704"/>
                </a:cubicBezTo>
                <a:cubicBezTo>
                  <a:pt x="2541061" y="2673750"/>
                  <a:pt x="2371548" y="2677074"/>
                  <a:pt x="2148641" y="2687704"/>
                </a:cubicBezTo>
                <a:cubicBezTo>
                  <a:pt x="1925734" y="2698334"/>
                  <a:pt x="1762728" y="2689558"/>
                  <a:pt x="1446793" y="2687704"/>
                </a:cubicBezTo>
                <a:cubicBezTo>
                  <a:pt x="1130858" y="2685850"/>
                  <a:pt x="1027814" y="2701567"/>
                  <a:pt x="788040" y="2687704"/>
                </a:cubicBezTo>
                <a:cubicBezTo>
                  <a:pt x="548266" y="2673841"/>
                  <a:pt x="281421" y="2679023"/>
                  <a:pt x="0" y="2687704"/>
                </a:cubicBezTo>
                <a:cubicBezTo>
                  <a:pt x="-1610" y="2383538"/>
                  <a:pt x="20103" y="2286453"/>
                  <a:pt x="0" y="2042655"/>
                </a:cubicBezTo>
                <a:cubicBezTo>
                  <a:pt x="-20103" y="1798857"/>
                  <a:pt x="3145" y="1590096"/>
                  <a:pt x="0" y="1370729"/>
                </a:cubicBezTo>
                <a:cubicBezTo>
                  <a:pt x="-3145" y="1151362"/>
                  <a:pt x="-3506" y="944502"/>
                  <a:pt x="0" y="725680"/>
                </a:cubicBezTo>
                <a:cubicBezTo>
                  <a:pt x="3506" y="506858"/>
                  <a:pt x="-26738" y="278193"/>
                  <a:pt x="0" y="0"/>
                </a:cubicBezTo>
                <a:close/>
              </a:path>
              <a:path w="4309595" h="2687704" stroke="0" extrusionOk="0">
                <a:moveTo>
                  <a:pt x="0" y="0"/>
                </a:moveTo>
                <a:cubicBezTo>
                  <a:pt x="256416" y="-25075"/>
                  <a:pt x="509637" y="-28882"/>
                  <a:pt x="701848" y="0"/>
                </a:cubicBezTo>
                <a:cubicBezTo>
                  <a:pt x="894059" y="28882"/>
                  <a:pt x="1102112" y="15399"/>
                  <a:pt x="1231313" y="0"/>
                </a:cubicBezTo>
                <a:cubicBezTo>
                  <a:pt x="1360515" y="-15399"/>
                  <a:pt x="1485979" y="18017"/>
                  <a:pt x="1717681" y="0"/>
                </a:cubicBezTo>
                <a:cubicBezTo>
                  <a:pt x="1949383" y="-18017"/>
                  <a:pt x="2030674" y="-26556"/>
                  <a:pt x="2290242" y="0"/>
                </a:cubicBezTo>
                <a:cubicBezTo>
                  <a:pt x="2549810" y="26556"/>
                  <a:pt x="2780796" y="-22507"/>
                  <a:pt x="2905898" y="0"/>
                </a:cubicBezTo>
                <a:cubicBezTo>
                  <a:pt x="3031000" y="22507"/>
                  <a:pt x="3233808" y="20288"/>
                  <a:pt x="3435363" y="0"/>
                </a:cubicBezTo>
                <a:cubicBezTo>
                  <a:pt x="3636918" y="-20288"/>
                  <a:pt x="3911743" y="-19113"/>
                  <a:pt x="4309595" y="0"/>
                </a:cubicBezTo>
                <a:cubicBezTo>
                  <a:pt x="4281710" y="186352"/>
                  <a:pt x="4290122" y="526003"/>
                  <a:pt x="4309595" y="671926"/>
                </a:cubicBezTo>
                <a:cubicBezTo>
                  <a:pt x="4329068" y="817849"/>
                  <a:pt x="4329970" y="999170"/>
                  <a:pt x="4309595" y="1316975"/>
                </a:cubicBezTo>
                <a:cubicBezTo>
                  <a:pt x="4289220" y="1634780"/>
                  <a:pt x="4292099" y="1767666"/>
                  <a:pt x="4309595" y="1962024"/>
                </a:cubicBezTo>
                <a:cubicBezTo>
                  <a:pt x="4327091" y="2156382"/>
                  <a:pt x="4290647" y="2444653"/>
                  <a:pt x="4309595" y="2687704"/>
                </a:cubicBezTo>
                <a:cubicBezTo>
                  <a:pt x="4098601" y="2670110"/>
                  <a:pt x="3921897" y="2675239"/>
                  <a:pt x="3650843" y="2687704"/>
                </a:cubicBezTo>
                <a:cubicBezTo>
                  <a:pt x="3379789" y="2700169"/>
                  <a:pt x="3268350" y="2669528"/>
                  <a:pt x="2948994" y="2687704"/>
                </a:cubicBezTo>
                <a:cubicBezTo>
                  <a:pt x="2629638" y="2705880"/>
                  <a:pt x="2585528" y="2682504"/>
                  <a:pt x="2290242" y="2687704"/>
                </a:cubicBezTo>
                <a:cubicBezTo>
                  <a:pt x="1994956" y="2692904"/>
                  <a:pt x="1873717" y="2694747"/>
                  <a:pt x="1674585" y="2687704"/>
                </a:cubicBezTo>
                <a:cubicBezTo>
                  <a:pt x="1475453" y="2680661"/>
                  <a:pt x="1362041" y="2664573"/>
                  <a:pt x="1058929" y="2687704"/>
                </a:cubicBezTo>
                <a:cubicBezTo>
                  <a:pt x="755817" y="2710835"/>
                  <a:pt x="225284" y="2691224"/>
                  <a:pt x="0" y="2687704"/>
                </a:cubicBezTo>
                <a:cubicBezTo>
                  <a:pt x="-23353" y="2408324"/>
                  <a:pt x="-8534" y="2315764"/>
                  <a:pt x="0" y="2069532"/>
                </a:cubicBezTo>
                <a:cubicBezTo>
                  <a:pt x="8534" y="1823300"/>
                  <a:pt x="25556" y="1667392"/>
                  <a:pt x="0" y="1343852"/>
                </a:cubicBezTo>
                <a:cubicBezTo>
                  <a:pt x="-25556" y="1020312"/>
                  <a:pt x="7748" y="900833"/>
                  <a:pt x="0" y="752557"/>
                </a:cubicBezTo>
                <a:cubicBezTo>
                  <a:pt x="-7748" y="604282"/>
                  <a:pt x="30373" y="209556"/>
                  <a:pt x="0" y="0"/>
                </a:cubicBezTo>
                <a:close/>
              </a:path>
            </a:pathLst>
          </a:custGeom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25122963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AD9E05-4F09-8BDA-662F-481712BB1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9495"/>
            <a:ext cx="3471424" cy="2893684"/>
          </a:xfrm>
          <a:custGeom>
            <a:avLst/>
            <a:gdLst>
              <a:gd name="connsiteX0" fmla="*/ 0 w 3471424"/>
              <a:gd name="connsiteY0" fmla="*/ 0 h 2893684"/>
              <a:gd name="connsiteX1" fmla="*/ 694285 w 3471424"/>
              <a:gd name="connsiteY1" fmla="*/ 0 h 2893684"/>
              <a:gd name="connsiteX2" fmla="*/ 1423284 w 3471424"/>
              <a:gd name="connsiteY2" fmla="*/ 0 h 2893684"/>
              <a:gd name="connsiteX3" fmla="*/ 2117569 w 3471424"/>
              <a:gd name="connsiteY3" fmla="*/ 0 h 2893684"/>
              <a:gd name="connsiteX4" fmla="*/ 2777139 w 3471424"/>
              <a:gd name="connsiteY4" fmla="*/ 0 h 2893684"/>
              <a:gd name="connsiteX5" fmla="*/ 3471424 w 3471424"/>
              <a:gd name="connsiteY5" fmla="*/ 0 h 2893684"/>
              <a:gd name="connsiteX6" fmla="*/ 3471424 w 3471424"/>
              <a:gd name="connsiteY6" fmla="*/ 491926 h 2893684"/>
              <a:gd name="connsiteX7" fmla="*/ 3471424 w 3471424"/>
              <a:gd name="connsiteY7" fmla="*/ 1041726 h 2893684"/>
              <a:gd name="connsiteX8" fmla="*/ 3471424 w 3471424"/>
              <a:gd name="connsiteY8" fmla="*/ 1591526 h 2893684"/>
              <a:gd name="connsiteX9" fmla="*/ 3471424 w 3471424"/>
              <a:gd name="connsiteY9" fmla="*/ 2228137 h 2893684"/>
              <a:gd name="connsiteX10" fmla="*/ 3471424 w 3471424"/>
              <a:gd name="connsiteY10" fmla="*/ 2893684 h 2893684"/>
              <a:gd name="connsiteX11" fmla="*/ 2846568 w 3471424"/>
              <a:gd name="connsiteY11" fmla="*/ 2893684 h 2893684"/>
              <a:gd name="connsiteX12" fmla="*/ 2256426 w 3471424"/>
              <a:gd name="connsiteY12" fmla="*/ 2893684 h 2893684"/>
              <a:gd name="connsiteX13" fmla="*/ 1562141 w 3471424"/>
              <a:gd name="connsiteY13" fmla="*/ 2893684 h 2893684"/>
              <a:gd name="connsiteX14" fmla="*/ 833142 w 3471424"/>
              <a:gd name="connsiteY14" fmla="*/ 2893684 h 2893684"/>
              <a:gd name="connsiteX15" fmla="*/ 0 w 3471424"/>
              <a:gd name="connsiteY15" fmla="*/ 2893684 h 2893684"/>
              <a:gd name="connsiteX16" fmla="*/ 0 w 3471424"/>
              <a:gd name="connsiteY16" fmla="*/ 2314947 h 2893684"/>
              <a:gd name="connsiteX17" fmla="*/ 0 w 3471424"/>
              <a:gd name="connsiteY17" fmla="*/ 1794084 h 2893684"/>
              <a:gd name="connsiteX18" fmla="*/ 0 w 3471424"/>
              <a:gd name="connsiteY18" fmla="*/ 1215347 h 2893684"/>
              <a:gd name="connsiteX19" fmla="*/ 0 w 3471424"/>
              <a:gd name="connsiteY19" fmla="*/ 723421 h 2893684"/>
              <a:gd name="connsiteX20" fmla="*/ 0 w 3471424"/>
              <a:gd name="connsiteY20" fmla="*/ 0 h 2893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71424" h="2893684" fill="none" extrusionOk="0">
                <a:moveTo>
                  <a:pt x="0" y="0"/>
                </a:moveTo>
                <a:cubicBezTo>
                  <a:pt x="334352" y="-10151"/>
                  <a:pt x="458410" y="33221"/>
                  <a:pt x="694285" y="0"/>
                </a:cubicBezTo>
                <a:cubicBezTo>
                  <a:pt x="930160" y="-33221"/>
                  <a:pt x="1197208" y="-26847"/>
                  <a:pt x="1423284" y="0"/>
                </a:cubicBezTo>
                <a:cubicBezTo>
                  <a:pt x="1649360" y="26847"/>
                  <a:pt x="1786781" y="4689"/>
                  <a:pt x="2117569" y="0"/>
                </a:cubicBezTo>
                <a:cubicBezTo>
                  <a:pt x="2448358" y="-4689"/>
                  <a:pt x="2604445" y="24491"/>
                  <a:pt x="2777139" y="0"/>
                </a:cubicBezTo>
                <a:cubicBezTo>
                  <a:pt x="2949833" y="-24491"/>
                  <a:pt x="3257318" y="32830"/>
                  <a:pt x="3471424" y="0"/>
                </a:cubicBezTo>
                <a:cubicBezTo>
                  <a:pt x="3488329" y="162219"/>
                  <a:pt x="3490242" y="284060"/>
                  <a:pt x="3471424" y="491926"/>
                </a:cubicBezTo>
                <a:cubicBezTo>
                  <a:pt x="3452606" y="699792"/>
                  <a:pt x="3480570" y="878413"/>
                  <a:pt x="3471424" y="1041726"/>
                </a:cubicBezTo>
                <a:cubicBezTo>
                  <a:pt x="3462278" y="1205039"/>
                  <a:pt x="3489575" y="1347379"/>
                  <a:pt x="3471424" y="1591526"/>
                </a:cubicBezTo>
                <a:cubicBezTo>
                  <a:pt x="3453273" y="1835673"/>
                  <a:pt x="3450587" y="2076788"/>
                  <a:pt x="3471424" y="2228137"/>
                </a:cubicBezTo>
                <a:cubicBezTo>
                  <a:pt x="3492261" y="2379486"/>
                  <a:pt x="3499524" y="2599375"/>
                  <a:pt x="3471424" y="2893684"/>
                </a:cubicBezTo>
                <a:cubicBezTo>
                  <a:pt x="3326272" y="2897811"/>
                  <a:pt x="3113945" y="2917778"/>
                  <a:pt x="2846568" y="2893684"/>
                </a:cubicBezTo>
                <a:cubicBezTo>
                  <a:pt x="2579191" y="2869590"/>
                  <a:pt x="2455313" y="2920579"/>
                  <a:pt x="2256426" y="2893684"/>
                </a:cubicBezTo>
                <a:cubicBezTo>
                  <a:pt x="2057539" y="2866789"/>
                  <a:pt x="1749318" y="2890484"/>
                  <a:pt x="1562141" y="2893684"/>
                </a:cubicBezTo>
                <a:cubicBezTo>
                  <a:pt x="1374965" y="2896884"/>
                  <a:pt x="1001635" y="2905004"/>
                  <a:pt x="833142" y="2893684"/>
                </a:cubicBezTo>
                <a:cubicBezTo>
                  <a:pt x="664649" y="2882364"/>
                  <a:pt x="404987" y="2932594"/>
                  <a:pt x="0" y="2893684"/>
                </a:cubicBezTo>
                <a:cubicBezTo>
                  <a:pt x="-17506" y="2741084"/>
                  <a:pt x="17657" y="2513165"/>
                  <a:pt x="0" y="2314947"/>
                </a:cubicBezTo>
                <a:cubicBezTo>
                  <a:pt x="-17657" y="2116729"/>
                  <a:pt x="5462" y="2045599"/>
                  <a:pt x="0" y="1794084"/>
                </a:cubicBezTo>
                <a:cubicBezTo>
                  <a:pt x="-5462" y="1542569"/>
                  <a:pt x="9037" y="1461532"/>
                  <a:pt x="0" y="1215347"/>
                </a:cubicBezTo>
                <a:cubicBezTo>
                  <a:pt x="-9037" y="969162"/>
                  <a:pt x="-14008" y="947199"/>
                  <a:pt x="0" y="723421"/>
                </a:cubicBezTo>
                <a:cubicBezTo>
                  <a:pt x="14008" y="499643"/>
                  <a:pt x="403" y="145758"/>
                  <a:pt x="0" y="0"/>
                </a:cubicBezTo>
                <a:close/>
              </a:path>
              <a:path w="3471424" h="2893684" stroke="0" extrusionOk="0">
                <a:moveTo>
                  <a:pt x="0" y="0"/>
                </a:moveTo>
                <a:cubicBezTo>
                  <a:pt x="159886" y="-1502"/>
                  <a:pt x="320855" y="7782"/>
                  <a:pt x="624856" y="0"/>
                </a:cubicBezTo>
                <a:cubicBezTo>
                  <a:pt x="928857" y="-7782"/>
                  <a:pt x="1026356" y="12622"/>
                  <a:pt x="1284427" y="0"/>
                </a:cubicBezTo>
                <a:cubicBezTo>
                  <a:pt x="1542498" y="-12622"/>
                  <a:pt x="1799687" y="-16329"/>
                  <a:pt x="1943997" y="0"/>
                </a:cubicBezTo>
                <a:cubicBezTo>
                  <a:pt x="2088307" y="16329"/>
                  <a:pt x="2440193" y="-14950"/>
                  <a:pt x="2568854" y="0"/>
                </a:cubicBezTo>
                <a:cubicBezTo>
                  <a:pt x="2697515" y="14950"/>
                  <a:pt x="3160321" y="37500"/>
                  <a:pt x="3471424" y="0"/>
                </a:cubicBezTo>
                <a:cubicBezTo>
                  <a:pt x="3457419" y="288644"/>
                  <a:pt x="3450842" y="321930"/>
                  <a:pt x="3471424" y="636610"/>
                </a:cubicBezTo>
                <a:cubicBezTo>
                  <a:pt x="3492007" y="951290"/>
                  <a:pt x="3458372" y="912429"/>
                  <a:pt x="3471424" y="1157474"/>
                </a:cubicBezTo>
                <a:cubicBezTo>
                  <a:pt x="3484476" y="1402519"/>
                  <a:pt x="3449684" y="1510475"/>
                  <a:pt x="3471424" y="1765147"/>
                </a:cubicBezTo>
                <a:cubicBezTo>
                  <a:pt x="3493164" y="2019819"/>
                  <a:pt x="3492100" y="2124624"/>
                  <a:pt x="3471424" y="2257074"/>
                </a:cubicBezTo>
                <a:cubicBezTo>
                  <a:pt x="3450748" y="2389524"/>
                  <a:pt x="3489129" y="2713071"/>
                  <a:pt x="3471424" y="2893684"/>
                </a:cubicBezTo>
                <a:cubicBezTo>
                  <a:pt x="3280068" y="2919229"/>
                  <a:pt x="2997237" y="2892100"/>
                  <a:pt x="2777139" y="2893684"/>
                </a:cubicBezTo>
                <a:cubicBezTo>
                  <a:pt x="2557041" y="2895268"/>
                  <a:pt x="2327226" y="2899689"/>
                  <a:pt x="2186997" y="2893684"/>
                </a:cubicBezTo>
                <a:cubicBezTo>
                  <a:pt x="2046768" y="2887679"/>
                  <a:pt x="1800695" y="2885055"/>
                  <a:pt x="1596855" y="2893684"/>
                </a:cubicBezTo>
                <a:cubicBezTo>
                  <a:pt x="1393015" y="2902313"/>
                  <a:pt x="1075796" y="2873484"/>
                  <a:pt x="902570" y="2893684"/>
                </a:cubicBezTo>
                <a:cubicBezTo>
                  <a:pt x="729344" y="2913884"/>
                  <a:pt x="245345" y="2914958"/>
                  <a:pt x="0" y="2893684"/>
                </a:cubicBezTo>
                <a:cubicBezTo>
                  <a:pt x="5729" y="2642385"/>
                  <a:pt x="6409" y="2491449"/>
                  <a:pt x="0" y="2343884"/>
                </a:cubicBezTo>
                <a:cubicBezTo>
                  <a:pt x="-6409" y="2196319"/>
                  <a:pt x="15577" y="1950544"/>
                  <a:pt x="0" y="1851958"/>
                </a:cubicBezTo>
                <a:cubicBezTo>
                  <a:pt x="-15577" y="1753372"/>
                  <a:pt x="7863" y="1343655"/>
                  <a:pt x="0" y="1215347"/>
                </a:cubicBezTo>
                <a:cubicBezTo>
                  <a:pt x="-7863" y="1087039"/>
                  <a:pt x="12186" y="945649"/>
                  <a:pt x="0" y="694484"/>
                </a:cubicBezTo>
                <a:cubicBezTo>
                  <a:pt x="-12186" y="443319"/>
                  <a:pt x="-17577" y="285563"/>
                  <a:pt x="0" y="0"/>
                </a:cubicBezTo>
                <a:close/>
              </a:path>
            </a:pathLst>
          </a:custGeom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216558119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67864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F4D9E3B-C12D-814A-C606-2CC149F46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FE69E18-FF72-5E0D-C51E-D8C8255855D0}"/>
              </a:ext>
            </a:extLst>
          </p:cNvPr>
          <p:cNvSpPr txBox="1"/>
          <p:nvPr/>
        </p:nvSpPr>
        <p:spPr>
          <a:xfrm>
            <a:off x="0" y="110096"/>
            <a:ext cx="1166883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Cuantificación del impacto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La cantidad de 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imputados fue baja en relación con el tamaño total de la base, por lo que: el porcentaje de registros modificados es </a:t>
            </a: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muy </a:t>
            </a:r>
            <a:r>
              <a:rPr lang="es-MX" sz="1400" b="1" dirty="0" err="1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reducido</a:t>
            </a:r>
            <a:r>
              <a:rPr lang="es-MX" sz="1400" dirty="0" err="1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estructura general de la distribución permanece </a:t>
            </a: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prácticamente igual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no se detectan cambios significativos en los patrones temporales (picos horarios, comportamiento por peaje o por categoría).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Los valores faltantes se conservaron sin imputación, lo que </a:t>
            </a: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evitó introducir información artificial</a:t>
            </a:r>
            <a:r>
              <a:rPr lang="es-MX" sz="14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y no afecta los cálculos principales, ya que las funciones estadísticas se evaluaron con na.rm = TRUE.</a:t>
            </a:r>
          </a:p>
          <a:p>
            <a:pPr algn="just"/>
            <a:endParaRPr lang="es-MX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Evaluación del efecto sobre las conclusiones</a:t>
            </a:r>
          </a:p>
          <a:p>
            <a:pPr algn="ctr"/>
            <a:endParaRPr lang="es-MX" b="1" dirty="0">
              <a:highlight>
                <a:srgbClr val="FBDA21"/>
              </a:highlight>
              <a:latin typeface="Arsenica Trial Demibold" panose="00000700000000000000" pitchFamily="2" charset="0"/>
              <a:cs typeface="Arial" panose="020B0604020202020204" pitchFamily="34" charset="0"/>
            </a:endParaRPr>
          </a:p>
          <a:p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La limpieza aplicada </a:t>
            </a: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altera las conclusiones sustantivas del análisis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dado que: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El flujo vehicular mantiene las mismas tendencias generales antes y después del tratamiento.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La reducción de la influencia de los </a:t>
            </a:r>
            <a:r>
              <a:rPr lang="es-MX" sz="1400" dirty="0" err="1"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 mejora la estabilidad de las métricas, particularmente la media.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No se modifican patrones operativos ni comparativos entre peajes, horarios o categorías tarifarias.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A3B438-F306-69B3-6232-4ACC3E8A1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37947" y="6858000"/>
            <a:ext cx="5801535" cy="2438740"/>
          </a:xfrm>
          <a:custGeom>
            <a:avLst/>
            <a:gdLst>
              <a:gd name="connsiteX0" fmla="*/ 0 w 5801535"/>
              <a:gd name="connsiteY0" fmla="*/ 0 h 2438740"/>
              <a:gd name="connsiteX1" fmla="*/ 644615 w 5801535"/>
              <a:gd name="connsiteY1" fmla="*/ 0 h 2438740"/>
              <a:gd name="connsiteX2" fmla="*/ 1347245 w 5801535"/>
              <a:gd name="connsiteY2" fmla="*/ 0 h 2438740"/>
              <a:gd name="connsiteX3" fmla="*/ 2049876 w 5801535"/>
              <a:gd name="connsiteY3" fmla="*/ 0 h 2438740"/>
              <a:gd name="connsiteX4" fmla="*/ 2578460 w 5801535"/>
              <a:gd name="connsiteY4" fmla="*/ 0 h 2438740"/>
              <a:gd name="connsiteX5" fmla="*/ 3223075 w 5801535"/>
              <a:gd name="connsiteY5" fmla="*/ 0 h 2438740"/>
              <a:gd name="connsiteX6" fmla="*/ 3925705 w 5801535"/>
              <a:gd name="connsiteY6" fmla="*/ 0 h 2438740"/>
              <a:gd name="connsiteX7" fmla="*/ 4628336 w 5801535"/>
              <a:gd name="connsiteY7" fmla="*/ 0 h 2438740"/>
              <a:gd name="connsiteX8" fmla="*/ 5801535 w 5801535"/>
              <a:gd name="connsiteY8" fmla="*/ 0 h 2438740"/>
              <a:gd name="connsiteX9" fmla="*/ 5801535 w 5801535"/>
              <a:gd name="connsiteY9" fmla="*/ 658460 h 2438740"/>
              <a:gd name="connsiteX10" fmla="*/ 5801535 w 5801535"/>
              <a:gd name="connsiteY10" fmla="*/ 1219370 h 2438740"/>
              <a:gd name="connsiteX11" fmla="*/ 5801535 w 5801535"/>
              <a:gd name="connsiteY11" fmla="*/ 1853442 h 2438740"/>
              <a:gd name="connsiteX12" fmla="*/ 5801535 w 5801535"/>
              <a:gd name="connsiteY12" fmla="*/ 2438740 h 2438740"/>
              <a:gd name="connsiteX13" fmla="*/ 5156920 w 5801535"/>
              <a:gd name="connsiteY13" fmla="*/ 2438740 h 2438740"/>
              <a:gd name="connsiteX14" fmla="*/ 4396274 w 5801535"/>
              <a:gd name="connsiteY14" fmla="*/ 2438740 h 2438740"/>
              <a:gd name="connsiteX15" fmla="*/ 3635629 w 5801535"/>
              <a:gd name="connsiteY15" fmla="*/ 2438740 h 2438740"/>
              <a:gd name="connsiteX16" fmla="*/ 3165060 w 5801535"/>
              <a:gd name="connsiteY16" fmla="*/ 2438740 h 2438740"/>
              <a:gd name="connsiteX17" fmla="*/ 2404414 w 5801535"/>
              <a:gd name="connsiteY17" fmla="*/ 2438740 h 2438740"/>
              <a:gd name="connsiteX18" fmla="*/ 1933845 w 5801535"/>
              <a:gd name="connsiteY18" fmla="*/ 2438740 h 2438740"/>
              <a:gd name="connsiteX19" fmla="*/ 1405261 w 5801535"/>
              <a:gd name="connsiteY19" fmla="*/ 2438740 h 2438740"/>
              <a:gd name="connsiteX20" fmla="*/ 760646 w 5801535"/>
              <a:gd name="connsiteY20" fmla="*/ 2438740 h 2438740"/>
              <a:gd name="connsiteX21" fmla="*/ 0 w 5801535"/>
              <a:gd name="connsiteY21" fmla="*/ 2438740 h 2438740"/>
              <a:gd name="connsiteX22" fmla="*/ 0 w 5801535"/>
              <a:gd name="connsiteY22" fmla="*/ 1780280 h 2438740"/>
              <a:gd name="connsiteX23" fmla="*/ 0 w 5801535"/>
              <a:gd name="connsiteY23" fmla="*/ 1194983 h 2438740"/>
              <a:gd name="connsiteX24" fmla="*/ 0 w 5801535"/>
              <a:gd name="connsiteY24" fmla="*/ 560910 h 2438740"/>
              <a:gd name="connsiteX25" fmla="*/ 0 w 5801535"/>
              <a:gd name="connsiteY25" fmla="*/ 0 h 243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801535" h="2438740" fill="none" extrusionOk="0">
                <a:moveTo>
                  <a:pt x="0" y="0"/>
                </a:moveTo>
                <a:cubicBezTo>
                  <a:pt x="177568" y="-13565"/>
                  <a:pt x="401903" y="18571"/>
                  <a:pt x="644615" y="0"/>
                </a:cubicBezTo>
                <a:cubicBezTo>
                  <a:pt x="887327" y="-18571"/>
                  <a:pt x="1084157" y="19430"/>
                  <a:pt x="1347245" y="0"/>
                </a:cubicBezTo>
                <a:cubicBezTo>
                  <a:pt x="1610333" y="-19430"/>
                  <a:pt x="1721643" y="25386"/>
                  <a:pt x="2049876" y="0"/>
                </a:cubicBezTo>
                <a:cubicBezTo>
                  <a:pt x="2378109" y="-25386"/>
                  <a:pt x="2402927" y="-18960"/>
                  <a:pt x="2578460" y="0"/>
                </a:cubicBezTo>
                <a:cubicBezTo>
                  <a:pt x="2753993" y="18960"/>
                  <a:pt x="2949766" y="-27055"/>
                  <a:pt x="3223075" y="0"/>
                </a:cubicBezTo>
                <a:cubicBezTo>
                  <a:pt x="3496385" y="27055"/>
                  <a:pt x="3774564" y="12403"/>
                  <a:pt x="3925705" y="0"/>
                </a:cubicBezTo>
                <a:cubicBezTo>
                  <a:pt x="4076846" y="-12403"/>
                  <a:pt x="4473032" y="16747"/>
                  <a:pt x="4628336" y="0"/>
                </a:cubicBezTo>
                <a:cubicBezTo>
                  <a:pt x="4783640" y="-16747"/>
                  <a:pt x="5361409" y="-23299"/>
                  <a:pt x="5801535" y="0"/>
                </a:cubicBezTo>
                <a:cubicBezTo>
                  <a:pt x="5820551" y="176853"/>
                  <a:pt x="5810172" y="525355"/>
                  <a:pt x="5801535" y="658460"/>
                </a:cubicBezTo>
                <a:cubicBezTo>
                  <a:pt x="5792898" y="791565"/>
                  <a:pt x="5827168" y="998808"/>
                  <a:pt x="5801535" y="1219370"/>
                </a:cubicBezTo>
                <a:cubicBezTo>
                  <a:pt x="5775903" y="1439932"/>
                  <a:pt x="5820760" y="1659148"/>
                  <a:pt x="5801535" y="1853442"/>
                </a:cubicBezTo>
                <a:cubicBezTo>
                  <a:pt x="5782310" y="2047736"/>
                  <a:pt x="5798956" y="2204764"/>
                  <a:pt x="5801535" y="2438740"/>
                </a:cubicBezTo>
                <a:cubicBezTo>
                  <a:pt x="5641501" y="2463875"/>
                  <a:pt x="5457422" y="2445333"/>
                  <a:pt x="5156920" y="2438740"/>
                </a:cubicBezTo>
                <a:cubicBezTo>
                  <a:pt x="4856418" y="2432147"/>
                  <a:pt x="4602045" y="2406142"/>
                  <a:pt x="4396274" y="2438740"/>
                </a:cubicBezTo>
                <a:cubicBezTo>
                  <a:pt x="4190503" y="2471338"/>
                  <a:pt x="3994277" y="2414074"/>
                  <a:pt x="3635629" y="2438740"/>
                </a:cubicBezTo>
                <a:cubicBezTo>
                  <a:pt x="3276982" y="2463406"/>
                  <a:pt x="3263462" y="2444853"/>
                  <a:pt x="3165060" y="2438740"/>
                </a:cubicBezTo>
                <a:cubicBezTo>
                  <a:pt x="3066658" y="2432627"/>
                  <a:pt x="2747450" y="2438950"/>
                  <a:pt x="2404414" y="2438740"/>
                </a:cubicBezTo>
                <a:cubicBezTo>
                  <a:pt x="2061378" y="2438530"/>
                  <a:pt x="2162677" y="2450301"/>
                  <a:pt x="1933845" y="2438740"/>
                </a:cubicBezTo>
                <a:cubicBezTo>
                  <a:pt x="1705013" y="2427179"/>
                  <a:pt x="1528991" y="2445899"/>
                  <a:pt x="1405261" y="2438740"/>
                </a:cubicBezTo>
                <a:cubicBezTo>
                  <a:pt x="1281531" y="2431581"/>
                  <a:pt x="896600" y="2441044"/>
                  <a:pt x="760646" y="2438740"/>
                </a:cubicBezTo>
                <a:cubicBezTo>
                  <a:pt x="624692" y="2436436"/>
                  <a:pt x="160568" y="2452345"/>
                  <a:pt x="0" y="2438740"/>
                </a:cubicBezTo>
                <a:cubicBezTo>
                  <a:pt x="-2964" y="2186696"/>
                  <a:pt x="32357" y="1956693"/>
                  <a:pt x="0" y="1780280"/>
                </a:cubicBezTo>
                <a:cubicBezTo>
                  <a:pt x="-32357" y="1603867"/>
                  <a:pt x="-9160" y="1356788"/>
                  <a:pt x="0" y="1194983"/>
                </a:cubicBezTo>
                <a:cubicBezTo>
                  <a:pt x="9160" y="1033178"/>
                  <a:pt x="-8842" y="702115"/>
                  <a:pt x="0" y="560910"/>
                </a:cubicBezTo>
                <a:cubicBezTo>
                  <a:pt x="8842" y="419705"/>
                  <a:pt x="14784" y="146899"/>
                  <a:pt x="0" y="0"/>
                </a:cubicBezTo>
                <a:close/>
              </a:path>
              <a:path w="5801535" h="2438740" stroke="0" extrusionOk="0">
                <a:moveTo>
                  <a:pt x="0" y="0"/>
                </a:moveTo>
                <a:cubicBezTo>
                  <a:pt x="215658" y="16022"/>
                  <a:pt x="418404" y="-13419"/>
                  <a:pt x="644615" y="0"/>
                </a:cubicBezTo>
                <a:cubicBezTo>
                  <a:pt x="870827" y="13419"/>
                  <a:pt x="1028766" y="-3488"/>
                  <a:pt x="1173199" y="0"/>
                </a:cubicBezTo>
                <a:cubicBezTo>
                  <a:pt x="1317632" y="3488"/>
                  <a:pt x="1470841" y="-18755"/>
                  <a:pt x="1759799" y="0"/>
                </a:cubicBezTo>
                <a:cubicBezTo>
                  <a:pt x="2048757" y="18755"/>
                  <a:pt x="2180070" y="-9889"/>
                  <a:pt x="2462429" y="0"/>
                </a:cubicBezTo>
                <a:cubicBezTo>
                  <a:pt x="2744788" y="9889"/>
                  <a:pt x="2833640" y="-10822"/>
                  <a:pt x="2932998" y="0"/>
                </a:cubicBezTo>
                <a:cubicBezTo>
                  <a:pt x="3032356" y="10822"/>
                  <a:pt x="3233302" y="3756"/>
                  <a:pt x="3461583" y="0"/>
                </a:cubicBezTo>
                <a:cubicBezTo>
                  <a:pt x="3689865" y="-3756"/>
                  <a:pt x="3849407" y="-16123"/>
                  <a:pt x="4048182" y="0"/>
                </a:cubicBezTo>
                <a:cubicBezTo>
                  <a:pt x="4246957" y="16123"/>
                  <a:pt x="4466132" y="-23598"/>
                  <a:pt x="4808828" y="0"/>
                </a:cubicBezTo>
                <a:cubicBezTo>
                  <a:pt x="5151524" y="23598"/>
                  <a:pt x="5577440" y="4790"/>
                  <a:pt x="5801535" y="0"/>
                </a:cubicBezTo>
                <a:cubicBezTo>
                  <a:pt x="5811268" y="149007"/>
                  <a:pt x="5807780" y="406118"/>
                  <a:pt x="5801535" y="560910"/>
                </a:cubicBezTo>
                <a:cubicBezTo>
                  <a:pt x="5795291" y="715702"/>
                  <a:pt x="5827016" y="907066"/>
                  <a:pt x="5801535" y="1121820"/>
                </a:cubicBezTo>
                <a:cubicBezTo>
                  <a:pt x="5776055" y="1336574"/>
                  <a:pt x="5788954" y="1610323"/>
                  <a:pt x="5801535" y="1780280"/>
                </a:cubicBezTo>
                <a:cubicBezTo>
                  <a:pt x="5814116" y="1950237"/>
                  <a:pt x="5809702" y="2147162"/>
                  <a:pt x="5801535" y="2438740"/>
                </a:cubicBezTo>
                <a:cubicBezTo>
                  <a:pt x="5650872" y="2450281"/>
                  <a:pt x="5544823" y="2450241"/>
                  <a:pt x="5330966" y="2438740"/>
                </a:cubicBezTo>
                <a:cubicBezTo>
                  <a:pt x="5117109" y="2427239"/>
                  <a:pt x="5070681" y="2425686"/>
                  <a:pt x="4860397" y="2438740"/>
                </a:cubicBezTo>
                <a:cubicBezTo>
                  <a:pt x="4650113" y="2451794"/>
                  <a:pt x="4545680" y="2425442"/>
                  <a:pt x="4389828" y="2438740"/>
                </a:cubicBezTo>
                <a:cubicBezTo>
                  <a:pt x="4233976" y="2452038"/>
                  <a:pt x="4090009" y="2434008"/>
                  <a:pt x="3861244" y="2438740"/>
                </a:cubicBezTo>
                <a:cubicBezTo>
                  <a:pt x="3632479" y="2443472"/>
                  <a:pt x="3500505" y="2441787"/>
                  <a:pt x="3216629" y="2438740"/>
                </a:cubicBezTo>
                <a:cubicBezTo>
                  <a:pt x="2932753" y="2435693"/>
                  <a:pt x="2625480" y="2428328"/>
                  <a:pt x="2455983" y="2438740"/>
                </a:cubicBezTo>
                <a:cubicBezTo>
                  <a:pt x="2286486" y="2449152"/>
                  <a:pt x="2021780" y="2461847"/>
                  <a:pt x="1811368" y="2438740"/>
                </a:cubicBezTo>
                <a:cubicBezTo>
                  <a:pt x="1600957" y="2415633"/>
                  <a:pt x="1491546" y="2439715"/>
                  <a:pt x="1340799" y="2438740"/>
                </a:cubicBezTo>
                <a:cubicBezTo>
                  <a:pt x="1190052" y="2437765"/>
                  <a:pt x="967347" y="2451095"/>
                  <a:pt x="870230" y="2438740"/>
                </a:cubicBezTo>
                <a:cubicBezTo>
                  <a:pt x="773113" y="2426385"/>
                  <a:pt x="186734" y="2442930"/>
                  <a:pt x="0" y="2438740"/>
                </a:cubicBezTo>
                <a:cubicBezTo>
                  <a:pt x="9248" y="2289248"/>
                  <a:pt x="4290" y="2028542"/>
                  <a:pt x="0" y="1902217"/>
                </a:cubicBezTo>
                <a:cubicBezTo>
                  <a:pt x="-4290" y="1775892"/>
                  <a:pt x="22351" y="1621642"/>
                  <a:pt x="0" y="1341307"/>
                </a:cubicBezTo>
                <a:cubicBezTo>
                  <a:pt x="-22351" y="1060972"/>
                  <a:pt x="-12292" y="924858"/>
                  <a:pt x="0" y="756009"/>
                </a:cubicBezTo>
                <a:cubicBezTo>
                  <a:pt x="12292" y="587160"/>
                  <a:pt x="22285" y="288841"/>
                  <a:pt x="0" y="0"/>
                </a:cubicBezTo>
                <a:close/>
              </a:path>
            </a:pathLst>
          </a:custGeom>
          <a:ln w="28575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123579727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5" name="Estrella: 5 puntas 4">
            <a:extLst>
              <a:ext uri="{FF2B5EF4-FFF2-40B4-BE49-F238E27FC236}">
                <a16:creationId xmlns:a16="http://schemas.microsoft.com/office/drawing/2014/main" id="{D347FC84-D489-1955-825F-3057DDEDDC79}"/>
              </a:ext>
            </a:extLst>
          </p:cNvPr>
          <p:cNvSpPr/>
          <p:nvPr/>
        </p:nvSpPr>
        <p:spPr>
          <a:xfrm rot="19600588">
            <a:off x="1394921" y="6567006"/>
            <a:ext cx="3776754" cy="3640749"/>
          </a:xfrm>
          <a:prstGeom prst="star5">
            <a:avLst/>
          </a:prstGeom>
          <a:solidFill>
            <a:srgbClr val="FBDA21"/>
          </a:solidFill>
          <a:ln>
            <a:solidFill>
              <a:srgbClr val="FBDA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A828A11-2FE3-4B74-DC90-D931C46798FA}"/>
              </a:ext>
            </a:extLst>
          </p:cNvPr>
          <p:cNvSpPr txBox="1"/>
          <p:nvPr/>
        </p:nvSpPr>
        <p:spPr>
          <a:xfrm>
            <a:off x="1065303" y="7510217"/>
            <a:ext cx="431269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síntesis, el impacto de la limpieza es </a:t>
            </a:r>
            <a:r>
              <a:rPr lang="es-MX" b="1" dirty="0">
                <a:solidFill>
                  <a:srgbClr val="FBDA21"/>
                </a:solidFill>
                <a:highlight>
                  <a:srgbClr val="000000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positivo y controlado</a:t>
            </a:r>
            <a:r>
              <a:rPr lang="es-MX" dirty="0">
                <a:latin typeface="Arsenica Trial Demibold" panose="00000700000000000000" pitchFamily="2" charset="0"/>
                <a:cs typeface="Arial" panose="020B0604020202020204" pitchFamily="34" charset="0"/>
              </a:rPr>
              <a:t>: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mejora la calidad estadística sin distorsionar la interpretación del fenómeno ni alterar las conclusiones del estudio.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6693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27 0.26921 L -0.03242 -0.3905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3" y="-3298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 -0.18102 L -0.0112 -0.4310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 -0.1919 L 0.0112 -0.441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12E09F3-70ED-DD90-7B19-97C35BDF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80511D-0D95-20CA-B55E-FF8F743252A0}"/>
              </a:ext>
            </a:extLst>
          </p:cNvPr>
          <p:cNvSpPr txBox="1"/>
          <p:nvPr/>
        </p:nvSpPr>
        <p:spPr>
          <a:xfrm>
            <a:off x="295701" y="669894"/>
            <a:ext cx="1136858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Con el objetivo de evaluar rigurosamente la hipótesis planteada —</a:t>
            </a:r>
            <a:r>
              <a:rPr lang="es-MX" i="1" dirty="0">
                <a:latin typeface="Arial" panose="020B0604020202020204" pitchFamily="34" charset="0"/>
                <a:cs typeface="Arial" panose="020B0604020202020204" pitchFamily="34" charset="0"/>
              </a:rPr>
              <a:t>que el comportamiento del flujo vehicular difiere entre días hábiles y no hábiles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— se aplicaron dos métodos inferenciales complementarios: un </a:t>
            </a:r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test de hipótesis de independencia (Chi-cuadrado)</a:t>
            </a:r>
            <a:r>
              <a:rPr lang="es-MX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, y un </a:t>
            </a:r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ANOVA factorial de dos factores</a:t>
            </a:r>
            <a:r>
              <a:rPr lang="es-MX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.</a:t>
            </a:r>
            <a:b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20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Test de hipótesis: Chi-cuadrado de independencia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analizó la relación entre: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Tipo de día</a:t>
            </a:r>
            <a:r>
              <a:rPr lang="es-MX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hábil vs no hábil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Tipo de vehículo</a:t>
            </a:r>
            <a:r>
              <a:rPr lang="es-MX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liviano vs pesado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test de Chi-cuadrado evaluó si la distribución de tipos de vehículos es independiente del tipo de día.</a:t>
            </a:r>
          </a:p>
          <a:p>
            <a:pPr algn="just"/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RESULTADOS</a:t>
            </a:r>
          </a:p>
          <a:p>
            <a:pPr algn="just"/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p-</a:t>
            </a:r>
            <a:r>
              <a:rPr lang="es-MX" b="1" dirty="0" err="1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value</a:t>
            </a:r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fue significativamente menor que </a:t>
            </a:r>
            <a:r>
              <a:rPr lang="es-MX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0.05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, por lo que se rechaza la hipótesis nula de independencia.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Los tipos de vehículos </a:t>
            </a:r>
            <a:r>
              <a:rPr lang="es-MX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se distribuyen de la misma forma en días hábiles y no hábiles.</a:t>
            </a:r>
            <a:b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Las proporciones de vehículos livianos y pesados cambian de manera sistemática entre ambos tipos de día</a:t>
            </a:r>
            <a:r>
              <a:rPr lang="es-MX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,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lo cual es coherente con los patrones esperados (mayor actividad comercial en días hábiles y mayor actividad recreativa en días no hábiles).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MX" dirty="0"/>
            </a:br>
            <a:endParaRPr lang="es-MX" dirty="0"/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BF835D-5F73-CFF7-92E9-37BD8DC2B532}"/>
              </a:ext>
            </a:extLst>
          </p:cNvPr>
          <p:cNvSpPr txBox="1"/>
          <p:nvPr/>
        </p:nvSpPr>
        <p:spPr>
          <a:xfrm>
            <a:off x="4016511" y="146674"/>
            <a:ext cx="392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r>
              <a:rPr lang="es-AR" sz="28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_datos_procesados</a:t>
            </a:r>
            <a:endParaRPr lang="es-AR" sz="2800" dirty="0"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94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CCFC5C1-D405-2838-6B1A-AA9B29A7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5C0205D-16A8-3ACA-92E6-D603E099C269}"/>
              </a:ext>
            </a:extLst>
          </p:cNvPr>
          <p:cNvSpPr txBox="1"/>
          <p:nvPr/>
        </p:nvSpPr>
        <p:spPr>
          <a:xfrm>
            <a:off x="2730977" y="5513766"/>
            <a:ext cx="7446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Este análisis proporciona </a:t>
            </a:r>
            <a:r>
              <a:rPr lang="es-MX" sz="14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evidencia estadística sólida a favor de la hipótesis del estudio</a:t>
            </a:r>
            <a:r>
              <a:rPr lang="es-MX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84E5B90-292C-80F4-86A5-FA484D4F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056" y="543467"/>
            <a:ext cx="6695996" cy="4785584"/>
          </a:xfrm>
          <a:custGeom>
            <a:avLst/>
            <a:gdLst>
              <a:gd name="connsiteX0" fmla="*/ 0 w 6695996"/>
              <a:gd name="connsiteY0" fmla="*/ 0 h 4785584"/>
              <a:gd name="connsiteX1" fmla="*/ 691920 w 6695996"/>
              <a:gd name="connsiteY1" fmla="*/ 0 h 4785584"/>
              <a:gd name="connsiteX2" fmla="*/ 1182959 w 6695996"/>
              <a:gd name="connsiteY2" fmla="*/ 0 h 4785584"/>
              <a:gd name="connsiteX3" fmla="*/ 1540079 w 6695996"/>
              <a:gd name="connsiteY3" fmla="*/ 0 h 4785584"/>
              <a:gd name="connsiteX4" fmla="*/ 2031119 w 6695996"/>
              <a:gd name="connsiteY4" fmla="*/ 0 h 4785584"/>
              <a:gd name="connsiteX5" fmla="*/ 2455199 w 6695996"/>
              <a:gd name="connsiteY5" fmla="*/ 0 h 4785584"/>
              <a:gd name="connsiteX6" fmla="*/ 2879278 w 6695996"/>
              <a:gd name="connsiteY6" fmla="*/ 0 h 4785584"/>
              <a:gd name="connsiteX7" fmla="*/ 3437278 w 6695996"/>
              <a:gd name="connsiteY7" fmla="*/ 0 h 4785584"/>
              <a:gd name="connsiteX8" fmla="*/ 4062238 w 6695996"/>
              <a:gd name="connsiteY8" fmla="*/ 0 h 4785584"/>
              <a:gd name="connsiteX9" fmla="*/ 4553277 w 6695996"/>
              <a:gd name="connsiteY9" fmla="*/ 0 h 4785584"/>
              <a:gd name="connsiteX10" fmla="*/ 5245197 w 6695996"/>
              <a:gd name="connsiteY10" fmla="*/ 0 h 4785584"/>
              <a:gd name="connsiteX11" fmla="*/ 5803197 w 6695996"/>
              <a:gd name="connsiteY11" fmla="*/ 0 h 4785584"/>
              <a:gd name="connsiteX12" fmla="*/ 6160316 w 6695996"/>
              <a:gd name="connsiteY12" fmla="*/ 0 h 4785584"/>
              <a:gd name="connsiteX13" fmla="*/ 6695996 w 6695996"/>
              <a:gd name="connsiteY13" fmla="*/ 0 h 4785584"/>
              <a:gd name="connsiteX14" fmla="*/ 6695996 w 6695996"/>
              <a:gd name="connsiteY14" fmla="*/ 502486 h 4785584"/>
              <a:gd name="connsiteX15" fmla="*/ 6695996 w 6695996"/>
              <a:gd name="connsiteY15" fmla="*/ 1004973 h 4785584"/>
              <a:gd name="connsiteX16" fmla="*/ 6695996 w 6695996"/>
              <a:gd name="connsiteY16" fmla="*/ 1698882 h 4785584"/>
              <a:gd name="connsiteX17" fmla="*/ 6695996 w 6695996"/>
              <a:gd name="connsiteY17" fmla="*/ 2201369 h 4785584"/>
              <a:gd name="connsiteX18" fmla="*/ 6695996 w 6695996"/>
              <a:gd name="connsiteY18" fmla="*/ 2847422 h 4785584"/>
              <a:gd name="connsiteX19" fmla="*/ 6695996 w 6695996"/>
              <a:gd name="connsiteY19" fmla="*/ 3302053 h 4785584"/>
              <a:gd name="connsiteX20" fmla="*/ 6695996 w 6695996"/>
              <a:gd name="connsiteY20" fmla="*/ 3900251 h 4785584"/>
              <a:gd name="connsiteX21" fmla="*/ 6695996 w 6695996"/>
              <a:gd name="connsiteY21" fmla="*/ 4785584 h 4785584"/>
              <a:gd name="connsiteX22" fmla="*/ 6004076 w 6695996"/>
              <a:gd name="connsiteY22" fmla="*/ 4785584 h 4785584"/>
              <a:gd name="connsiteX23" fmla="*/ 5379117 w 6695996"/>
              <a:gd name="connsiteY23" fmla="*/ 4785584 h 4785584"/>
              <a:gd name="connsiteX24" fmla="*/ 5021997 w 6695996"/>
              <a:gd name="connsiteY24" fmla="*/ 4785584 h 4785584"/>
              <a:gd name="connsiteX25" fmla="*/ 4664877 w 6695996"/>
              <a:gd name="connsiteY25" fmla="*/ 4785584 h 4785584"/>
              <a:gd name="connsiteX26" fmla="*/ 4039918 w 6695996"/>
              <a:gd name="connsiteY26" fmla="*/ 4785584 h 4785584"/>
              <a:gd name="connsiteX27" fmla="*/ 3548878 w 6695996"/>
              <a:gd name="connsiteY27" fmla="*/ 4785584 h 4785584"/>
              <a:gd name="connsiteX28" fmla="*/ 2990878 w 6695996"/>
              <a:gd name="connsiteY28" fmla="*/ 4785584 h 4785584"/>
              <a:gd name="connsiteX29" fmla="*/ 2298959 w 6695996"/>
              <a:gd name="connsiteY29" fmla="*/ 4785584 h 4785584"/>
              <a:gd name="connsiteX30" fmla="*/ 1673999 w 6695996"/>
              <a:gd name="connsiteY30" fmla="*/ 4785584 h 4785584"/>
              <a:gd name="connsiteX31" fmla="*/ 1115999 w 6695996"/>
              <a:gd name="connsiteY31" fmla="*/ 4785584 h 4785584"/>
              <a:gd name="connsiteX32" fmla="*/ 758880 w 6695996"/>
              <a:gd name="connsiteY32" fmla="*/ 4785584 h 4785584"/>
              <a:gd name="connsiteX33" fmla="*/ 0 w 6695996"/>
              <a:gd name="connsiteY33" fmla="*/ 4785584 h 4785584"/>
              <a:gd name="connsiteX34" fmla="*/ 0 w 6695996"/>
              <a:gd name="connsiteY34" fmla="*/ 4283098 h 4785584"/>
              <a:gd name="connsiteX35" fmla="*/ 0 w 6695996"/>
              <a:gd name="connsiteY35" fmla="*/ 3828467 h 4785584"/>
              <a:gd name="connsiteX36" fmla="*/ 0 w 6695996"/>
              <a:gd name="connsiteY36" fmla="*/ 3230269 h 4785584"/>
              <a:gd name="connsiteX37" fmla="*/ 0 w 6695996"/>
              <a:gd name="connsiteY37" fmla="*/ 2536360 h 4785584"/>
              <a:gd name="connsiteX38" fmla="*/ 0 w 6695996"/>
              <a:gd name="connsiteY38" fmla="*/ 1842450 h 4785584"/>
              <a:gd name="connsiteX39" fmla="*/ 0 w 6695996"/>
              <a:gd name="connsiteY39" fmla="*/ 1339964 h 4785584"/>
              <a:gd name="connsiteX40" fmla="*/ 0 w 6695996"/>
              <a:gd name="connsiteY40" fmla="*/ 837477 h 4785584"/>
              <a:gd name="connsiteX41" fmla="*/ 0 w 6695996"/>
              <a:gd name="connsiteY41" fmla="*/ 0 h 478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95996" h="4785584" fill="none" extrusionOk="0">
                <a:moveTo>
                  <a:pt x="0" y="0"/>
                </a:moveTo>
                <a:cubicBezTo>
                  <a:pt x="327037" y="-25334"/>
                  <a:pt x="509879" y="22119"/>
                  <a:pt x="691920" y="0"/>
                </a:cubicBezTo>
                <a:cubicBezTo>
                  <a:pt x="873961" y="-22119"/>
                  <a:pt x="1002702" y="55421"/>
                  <a:pt x="1182959" y="0"/>
                </a:cubicBezTo>
                <a:cubicBezTo>
                  <a:pt x="1363216" y="-55421"/>
                  <a:pt x="1436623" y="24541"/>
                  <a:pt x="1540079" y="0"/>
                </a:cubicBezTo>
                <a:cubicBezTo>
                  <a:pt x="1643535" y="-24541"/>
                  <a:pt x="1898588" y="41749"/>
                  <a:pt x="2031119" y="0"/>
                </a:cubicBezTo>
                <a:cubicBezTo>
                  <a:pt x="2163650" y="-41749"/>
                  <a:pt x="2253630" y="22939"/>
                  <a:pt x="2455199" y="0"/>
                </a:cubicBezTo>
                <a:cubicBezTo>
                  <a:pt x="2656768" y="-22939"/>
                  <a:pt x="2726481" y="27741"/>
                  <a:pt x="2879278" y="0"/>
                </a:cubicBezTo>
                <a:cubicBezTo>
                  <a:pt x="3032075" y="-27741"/>
                  <a:pt x="3163360" y="18335"/>
                  <a:pt x="3437278" y="0"/>
                </a:cubicBezTo>
                <a:cubicBezTo>
                  <a:pt x="3711196" y="-18335"/>
                  <a:pt x="3782914" y="34653"/>
                  <a:pt x="4062238" y="0"/>
                </a:cubicBezTo>
                <a:cubicBezTo>
                  <a:pt x="4341562" y="-34653"/>
                  <a:pt x="4347917" y="494"/>
                  <a:pt x="4553277" y="0"/>
                </a:cubicBezTo>
                <a:cubicBezTo>
                  <a:pt x="4758637" y="-494"/>
                  <a:pt x="4933343" y="79843"/>
                  <a:pt x="5245197" y="0"/>
                </a:cubicBezTo>
                <a:cubicBezTo>
                  <a:pt x="5557051" y="-79843"/>
                  <a:pt x="5598611" y="20954"/>
                  <a:pt x="5803197" y="0"/>
                </a:cubicBezTo>
                <a:cubicBezTo>
                  <a:pt x="6007783" y="-20954"/>
                  <a:pt x="6047835" y="19659"/>
                  <a:pt x="6160316" y="0"/>
                </a:cubicBezTo>
                <a:cubicBezTo>
                  <a:pt x="6272797" y="-19659"/>
                  <a:pt x="6526105" y="31971"/>
                  <a:pt x="6695996" y="0"/>
                </a:cubicBezTo>
                <a:cubicBezTo>
                  <a:pt x="6735954" y="243093"/>
                  <a:pt x="6693181" y="332688"/>
                  <a:pt x="6695996" y="502486"/>
                </a:cubicBezTo>
                <a:cubicBezTo>
                  <a:pt x="6698811" y="672284"/>
                  <a:pt x="6666884" y="872522"/>
                  <a:pt x="6695996" y="1004973"/>
                </a:cubicBezTo>
                <a:cubicBezTo>
                  <a:pt x="6725108" y="1137424"/>
                  <a:pt x="6684341" y="1501383"/>
                  <a:pt x="6695996" y="1698882"/>
                </a:cubicBezTo>
                <a:cubicBezTo>
                  <a:pt x="6707651" y="1896381"/>
                  <a:pt x="6675234" y="1981652"/>
                  <a:pt x="6695996" y="2201369"/>
                </a:cubicBezTo>
                <a:cubicBezTo>
                  <a:pt x="6716758" y="2421086"/>
                  <a:pt x="6622239" y="2657386"/>
                  <a:pt x="6695996" y="2847422"/>
                </a:cubicBezTo>
                <a:cubicBezTo>
                  <a:pt x="6769753" y="3037458"/>
                  <a:pt x="6666550" y="3171442"/>
                  <a:pt x="6695996" y="3302053"/>
                </a:cubicBezTo>
                <a:cubicBezTo>
                  <a:pt x="6725442" y="3432664"/>
                  <a:pt x="6675499" y="3715441"/>
                  <a:pt x="6695996" y="3900251"/>
                </a:cubicBezTo>
                <a:cubicBezTo>
                  <a:pt x="6716493" y="4085061"/>
                  <a:pt x="6677271" y="4552235"/>
                  <a:pt x="6695996" y="4785584"/>
                </a:cubicBezTo>
                <a:cubicBezTo>
                  <a:pt x="6417469" y="4786197"/>
                  <a:pt x="6186157" y="4784163"/>
                  <a:pt x="6004076" y="4785584"/>
                </a:cubicBezTo>
                <a:cubicBezTo>
                  <a:pt x="5821995" y="4787005"/>
                  <a:pt x="5600488" y="4769770"/>
                  <a:pt x="5379117" y="4785584"/>
                </a:cubicBezTo>
                <a:cubicBezTo>
                  <a:pt x="5157746" y="4801398"/>
                  <a:pt x="5195532" y="4776542"/>
                  <a:pt x="5021997" y="4785584"/>
                </a:cubicBezTo>
                <a:cubicBezTo>
                  <a:pt x="4848462" y="4794626"/>
                  <a:pt x="4831696" y="4765903"/>
                  <a:pt x="4664877" y="4785584"/>
                </a:cubicBezTo>
                <a:cubicBezTo>
                  <a:pt x="4498058" y="4805265"/>
                  <a:pt x="4219646" y="4755696"/>
                  <a:pt x="4039918" y="4785584"/>
                </a:cubicBezTo>
                <a:cubicBezTo>
                  <a:pt x="3860190" y="4815472"/>
                  <a:pt x="3687535" y="4752055"/>
                  <a:pt x="3548878" y="4785584"/>
                </a:cubicBezTo>
                <a:cubicBezTo>
                  <a:pt x="3410221" y="4819113"/>
                  <a:pt x="3212283" y="4785034"/>
                  <a:pt x="2990878" y="4785584"/>
                </a:cubicBezTo>
                <a:cubicBezTo>
                  <a:pt x="2769473" y="4786134"/>
                  <a:pt x="2641076" y="4782649"/>
                  <a:pt x="2298959" y="4785584"/>
                </a:cubicBezTo>
                <a:cubicBezTo>
                  <a:pt x="1956842" y="4788519"/>
                  <a:pt x="1845100" y="4763531"/>
                  <a:pt x="1673999" y="4785584"/>
                </a:cubicBezTo>
                <a:cubicBezTo>
                  <a:pt x="1502898" y="4807637"/>
                  <a:pt x="1298551" y="4745571"/>
                  <a:pt x="1115999" y="4785584"/>
                </a:cubicBezTo>
                <a:cubicBezTo>
                  <a:pt x="933447" y="4825597"/>
                  <a:pt x="838022" y="4744930"/>
                  <a:pt x="758880" y="4785584"/>
                </a:cubicBezTo>
                <a:cubicBezTo>
                  <a:pt x="679738" y="4826238"/>
                  <a:pt x="227863" y="4768846"/>
                  <a:pt x="0" y="4785584"/>
                </a:cubicBezTo>
                <a:cubicBezTo>
                  <a:pt x="-17998" y="4594150"/>
                  <a:pt x="42361" y="4417217"/>
                  <a:pt x="0" y="4283098"/>
                </a:cubicBezTo>
                <a:cubicBezTo>
                  <a:pt x="-42361" y="4148979"/>
                  <a:pt x="40553" y="3985780"/>
                  <a:pt x="0" y="3828467"/>
                </a:cubicBezTo>
                <a:cubicBezTo>
                  <a:pt x="-40553" y="3671154"/>
                  <a:pt x="26264" y="3473943"/>
                  <a:pt x="0" y="3230269"/>
                </a:cubicBezTo>
                <a:cubicBezTo>
                  <a:pt x="-26264" y="2986595"/>
                  <a:pt x="47124" y="2863973"/>
                  <a:pt x="0" y="2536360"/>
                </a:cubicBezTo>
                <a:cubicBezTo>
                  <a:pt x="-47124" y="2208747"/>
                  <a:pt x="48881" y="2078372"/>
                  <a:pt x="0" y="1842450"/>
                </a:cubicBezTo>
                <a:cubicBezTo>
                  <a:pt x="-48881" y="1606528"/>
                  <a:pt x="42110" y="1454313"/>
                  <a:pt x="0" y="1339964"/>
                </a:cubicBezTo>
                <a:cubicBezTo>
                  <a:pt x="-42110" y="1225615"/>
                  <a:pt x="46272" y="970935"/>
                  <a:pt x="0" y="837477"/>
                </a:cubicBezTo>
                <a:cubicBezTo>
                  <a:pt x="-46272" y="704019"/>
                  <a:pt x="62969" y="384352"/>
                  <a:pt x="0" y="0"/>
                </a:cubicBezTo>
                <a:close/>
              </a:path>
              <a:path w="6695996" h="4785584" stroke="0" extrusionOk="0">
                <a:moveTo>
                  <a:pt x="0" y="0"/>
                </a:moveTo>
                <a:cubicBezTo>
                  <a:pt x="146407" y="-63609"/>
                  <a:pt x="404199" y="5834"/>
                  <a:pt x="691920" y="0"/>
                </a:cubicBezTo>
                <a:cubicBezTo>
                  <a:pt x="979641" y="-5834"/>
                  <a:pt x="921224" y="22306"/>
                  <a:pt x="1115999" y="0"/>
                </a:cubicBezTo>
                <a:cubicBezTo>
                  <a:pt x="1310774" y="-22306"/>
                  <a:pt x="1365188" y="40509"/>
                  <a:pt x="1473119" y="0"/>
                </a:cubicBezTo>
                <a:cubicBezTo>
                  <a:pt x="1581050" y="-40509"/>
                  <a:pt x="1913070" y="26290"/>
                  <a:pt x="2031119" y="0"/>
                </a:cubicBezTo>
                <a:cubicBezTo>
                  <a:pt x="2149168" y="-26290"/>
                  <a:pt x="2441063" y="31702"/>
                  <a:pt x="2723038" y="0"/>
                </a:cubicBezTo>
                <a:cubicBezTo>
                  <a:pt x="3005013" y="-31702"/>
                  <a:pt x="3178315" y="69169"/>
                  <a:pt x="3347998" y="0"/>
                </a:cubicBezTo>
                <a:cubicBezTo>
                  <a:pt x="3517681" y="-69169"/>
                  <a:pt x="3676188" y="50777"/>
                  <a:pt x="3905998" y="0"/>
                </a:cubicBezTo>
                <a:cubicBezTo>
                  <a:pt x="4135808" y="-50777"/>
                  <a:pt x="4217484" y="45931"/>
                  <a:pt x="4397037" y="0"/>
                </a:cubicBezTo>
                <a:cubicBezTo>
                  <a:pt x="4576590" y="-45931"/>
                  <a:pt x="4823760" y="22911"/>
                  <a:pt x="5088957" y="0"/>
                </a:cubicBezTo>
                <a:cubicBezTo>
                  <a:pt x="5354154" y="-22911"/>
                  <a:pt x="5453120" y="35384"/>
                  <a:pt x="5713917" y="0"/>
                </a:cubicBezTo>
                <a:cubicBezTo>
                  <a:pt x="5974714" y="-35384"/>
                  <a:pt x="5910665" y="33102"/>
                  <a:pt x="6071036" y="0"/>
                </a:cubicBezTo>
                <a:cubicBezTo>
                  <a:pt x="6231407" y="-33102"/>
                  <a:pt x="6408691" y="26774"/>
                  <a:pt x="6695996" y="0"/>
                </a:cubicBezTo>
                <a:cubicBezTo>
                  <a:pt x="6732006" y="251729"/>
                  <a:pt x="6644416" y="404348"/>
                  <a:pt x="6695996" y="550342"/>
                </a:cubicBezTo>
                <a:cubicBezTo>
                  <a:pt x="6747576" y="696336"/>
                  <a:pt x="6689152" y="985774"/>
                  <a:pt x="6695996" y="1100684"/>
                </a:cubicBezTo>
                <a:cubicBezTo>
                  <a:pt x="6702840" y="1215594"/>
                  <a:pt x="6684428" y="1446556"/>
                  <a:pt x="6695996" y="1603171"/>
                </a:cubicBezTo>
                <a:cubicBezTo>
                  <a:pt x="6707564" y="1759786"/>
                  <a:pt x="6670781" y="1886631"/>
                  <a:pt x="6695996" y="2057801"/>
                </a:cubicBezTo>
                <a:cubicBezTo>
                  <a:pt x="6721211" y="2228971"/>
                  <a:pt x="6637038" y="2463451"/>
                  <a:pt x="6695996" y="2703855"/>
                </a:cubicBezTo>
                <a:cubicBezTo>
                  <a:pt x="6754954" y="2944259"/>
                  <a:pt x="6625343" y="3056964"/>
                  <a:pt x="6695996" y="3302053"/>
                </a:cubicBezTo>
                <a:cubicBezTo>
                  <a:pt x="6766649" y="3547142"/>
                  <a:pt x="6630139" y="3752342"/>
                  <a:pt x="6695996" y="3995963"/>
                </a:cubicBezTo>
                <a:cubicBezTo>
                  <a:pt x="6761853" y="4239584"/>
                  <a:pt x="6642543" y="4418970"/>
                  <a:pt x="6695996" y="4785584"/>
                </a:cubicBezTo>
                <a:cubicBezTo>
                  <a:pt x="6562616" y="4797971"/>
                  <a:pt x="6357642" y="4719672"/>
                  <a:pt x="6071036" y="4785584"/>
                </a:cubicBezTo>
                <a:cubicBezTo>
                  <a:pt x="5784430" y="4851496"/>
                  <a:pt x="5558689" y="4750146"/>
                  <a:pt x="5379117" y="4785584"/>
                </a:cubicBezTo>
                <a:cubicBezTo>
                  <a:pt x="5199545" y="4821022"/>
                  <a:pt x="5148143" y="4756918"/>
                  <a:pt x="4955037" y="4785584"/>
                </a:cubicBezTo>
                <a:cubicBezTo>
                  <a:pt x="4761931" y="4814250"/>
                  <a:pt x="4672460" y="4775270"/>
                  <a:pt x="4530957" y="4785584"/>
                </a:cubicBezTo>
                <a:cubicBezTo>
                  <a:pt x="4389454" y="4795898"/>
                  <a:pt x="4219448" y="4766966"/>
                  <a:pt x="4106878" y="4785584"/>
                </a:cubicBezTo>
                <a:cubicBezTo>
                  <a:pt x="3994308" y="4804202"/>
                  <a:pt x="3802079" y="4778965"/>
                  <a:pt x="3615838" y="4785584"/>
                </a:cubicBezTo>
                <a:cubicBezTo>
                  <a:pt x="3429597" y="4792203"/>
                  <a:pt x="3353066" y="4771081"/>
                  <a:pt x="3191758" y="4785584"/>
                </a:cubicBezTo>
                <a:cubicBezTo>
                  <a:pt x="3030450" y="4800087"/>
                  <a:pt x="2811763" y="4738898"/>
                  <a:pt x="2700718" y="4785584"/>
                </a:cubicBezTo>
                <a:cubicBezTo>
                  <a:pt x="2589673" y="4832270"/>
                  <a:pt x="2346584" y="4783093"/>
                  <a:pt x="2142719" y="4785584"/>
                </a:cubicBezTo>
                <a:cubicBezTo>
                  <a:pt x="1938854" y="4788075"/>
                  <a:pt x="1750475" y="4755328"/>
                  <a:pt x="1450799" y="4785584"/>
                </a:cubicBezTo>
                <a:cubicBezTo>
                  <a:pt x="1151123" y="4815840"/>
                  <a:pt x="1166708" y="4783445"/>
                  <a:pt x="1093679" y="4785584"/>
                </a:cubicBezTo>
                <a:cubicBezTo>
                  <a:pt x="1020650" y="4787723"/>
                  <a:pt x="257959" y="4773191"/>
                  <a:pt x="0" y="4785584"/>
                </a:cubicBezTo>
                <a:cubicBezTo>
                  <a:pt x="-18976" y="4542386"/>
                  <a:pt x="2501" y="4443516"/>
                  <a:pt x="0" y="4139530"/>
                </a:cubicBezTo>
                <a:cubicBezTo>
                  <a:pt x="-2501" y="3835544"/>
                  <a:pt x="18929" y="3706273"/>
                  <a:pt x="0" y="3589188"/>
                </a:cubicBezTo>
                <a:cubicBezTo>
                  <a:pt x="-18929" y="3472103"/>
                  <a:pt x="34366" y="3129753"/>
                  <a:pt x="0" y="2990990"/>
                </a:cubicBezTo>
                <a:cubicBezTo>
                  <a:pt x="-34366" y="2852227"/>
                  <a:pt x="2775" y="2499961"/>
                  <a:pt x="0" y="2344936"/>
                </a:cubicBezTo>
                <a:cubicBezTo>
                  <a:pt x="-2775" y="2189911"/>
                  <a:pt x="63623" y="1938157"/>
                  <a:pt x="0" y="1651026"/>
                </a:cubicBezTo>
                <a:cubicBezTo>
                  <a:pt x="-63623" y="1363895"/>
                  <a:pt x="27000" y="1163819"/>
                  <a:pt x="0" y="1004973"/>
                </a:cubicBezTo>
                <a:cubicBezTo>
                  <a:pt x="-27000" y="846127"/>
                  <a:pt x="26287" y="270930"/>
                  <a:pt x="0" y="0"/>
                </a:cubicBezTo>
                <a:close/>
              </a:path>
            </a:pathLst>
          </a:custGeom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414739560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96268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19FC0BD-7C67-BAF1-AF15-722FBB6EB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0132EB-5BBE-C0F8-C56B-38604FBD2920}"/>
              </a:ext>
            </a:extLst>
          </p:cNvPr>
          <p:cNvSpPr txBox="1"/>
          <p:nvPr/>
        </p:nvSpPr>
        <p:spPr>
          <a:xfrm>
            <a:off x="194480" y="0"/>
            <a:ext cx="11803039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NOVA factorial: efecto del tipo de día y tipo de vehículo sobre el flujo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Para analizar diferencias en los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volúmenes de circulación (pasos)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,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se aplicó un ANOVA con: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Factor 1:</a:t>
            </a:r>
            <a:r>
              <a:rPr lang="es-MX" sz="14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tipo de día (hábil / no hábil)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Factor 2:</a:t>
            </a:r>
            <a:r>
              <a:rPr lang="es-MX" sz="14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tipo de vehículo (liviano / pesado)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Interacción:</a:t>
            </a:r>
            <a:r>
              <a:rPr lang="es-MX" sz="14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400" dirty="0" err="1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tipo_día</a:t>
            </a:r>
            <a:r>
              <a:rPr lang="es-MX" sz="14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× </a:t>
            </a:r>
            <a:r>
              <a:rPr lang="es-MX" sz="1400" dirty="0" err="1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tipo_vehículo</a:t>
            </a:r>
            <a:endParaRPr lang="es-MX" sz="1400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MX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2BB11A-7B55-DB8B-0353-65BCA99C1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48" y="3174898"/>
            <a:ext cx="5608806" cy="3115326"/>
          </a:xfrm>
          <a:custGeom>
            <a:avLst/>
            <a:gdLst>
              <a:gd name="connsiteX0" fmla="*/ 0 w 5608806"/>
              <a:gd name="connsiteY0" fmla="*/ 0 h 3115326"/>
              <a:gd name="connsiteX1" fmla="*/ 567113 w 5608806"/>
              <a:gd name="connsiteY1" fmla="*/ 0 h 3115326"/>
              <a:gd name="connsiteX2" fmla="*/ 1246401 w 5608806"/>
              <a:gd name="connsiteY2" fmla="*/ 0 h 3115326"/>
              <a:gd name="connsiteX3" fmla="*/ 1981778 w 5608806"/>
              <a:gd name="connsiteY3" fmla="*/ 0 h 3115326"/>
              <a:gd name="connsiteX4" fmla="*/ 2717155 w 5608806"/>
              <a:gd name="connsiteY4" fmla="*/ 0 h 3115326"/>
              <a:gd name="connsiteX5" fmla="*/ 3396444 w 5608806"/>
              <a:gd name="connsiteY5" fmla="*/ 0 h 3115326"/>
              <a:gd name="connsiteX6" fmla="*/ 3963556 w 5608806"/>
              <a:gd name="connsiteY6" fmla="*/ 0 h 3115326"/>
              <a:gd name="connsiteX7" fmla="*/ 4474581 w 5608806"/>
              <a:gd name="connsiteY7" fmla="*/ 0 h 3115326"/>
              <a:gd name="connsiteX8" fmla="*/ 4929517 w 5608806"/>
              <a:gd name="connsiteY8" fmla="*/ 0 h 3115326"/>
              <a:gd name="connsiteX9" fmla="*/ 5608806 w 5608806"/>
              <a:gd name="connsiteY9" fmla="*/ 0 h 3115326"/>
              <a:gd name="connsiteX10" fmla="*/ 5608806 w 5608806"/>
              <a:gd name="connsiteY10" fmla="*/ 591912 h 3115326"/>
              <a:gd name="connsiteX11" fmla="*/ 5608806 w 5608806"/>
              <a:gd name="connsiteY11" fmla="*/ 1214977 h 3115326"/>
              <a:gd name="connsiteX12" fmla="*/ 5608806 w 5608806"/>
              <a:gd name="connsiteY12" fmla="*/ 1869196 h 3115326"/>
              <a:gd name="connsiteX13" fmla="*/ 5608806 w 5608806"/>
              <a:gd name="connsiteY13" fmla="*/ 2523414 h 3115326"/>
              <a:gd name="connsiteX14" fmla="*/ 5608806 w 5608806"/>
              <a:gd name="connsiteY14" fmla="*/ 3115326 h 3115326"/>
              <a:gd name="connsiteX15" fmla="*/ 4929517 w 5608806"/>
              <a:gd name="connsiteY15" fmla="*/ 3115326 h 3115326"/>
              <a:gd name="connsiteX16" fmla="*/ 4250229 w 5608806"/>
              <a:gd name="connsiteY16" fmla="*/ 3115326 h 3115326"/>
              <a:gd name="connsiteX17" fmla="*/ 3683116 w 5608806"/>
              <a:gd name="connsiteY17" fmla="*/ 3115326 h 3115326"/>
              <a:gd name="connsiteX18" fmla="*/ 2947739 w 5608806"/>
              <a:gd name="connsiteY18" fmla="*/ 3115326 h 3115326"/>
              <a:gd name="connsiteX19" fmla="*/ 2324538 w 5608806"/>
              <a:gd name="connsiteY19" fmla="*/ 3115326 h 3115326"/>
              <a:gd name="connsiteX20" fmla="*/ 1589162 w 5608806"/>
              <a:gd name="connsiteY20" fmla="*/ 3115326 h 3115326"/>
              <a:gd name="connsiteX21" fmla="*/ 1134225 w 5608806"/>
              <a:gd name="connsiteY21" fmla="*/ 3115326 h 3115326"/>
              <a:gd name="connsiteX22" fmla="*/ 567113 w 5608806"/>
              <a:gd name="connsiteY22" fmla="*/ 3115326 h 3115326"/>
              <a:gd name="connsiteX23" fmla="*/ 0 w 5608806"/>
              <a:gd name="connsiteY23" fmla="*/ 3115326 h 3115326"/>
              <a:gd name="connsiteX24" fmla="*/ 0 w 5608806"/>
              <a:gd name="connsiteY24" fmla="*/ 2554567 h 3115326"/>
              <a:gd name="connsiteX25" fmla="*/ 0 w 5608806"/>
              <a:gd name="connsiteY25" fmla="*/ 1962655 h 3115326"/>
              <a:gd name="connsiteX26" fmla="*/ 0 w 5608806"/>
              <a:gd name="connsiteY26" fmla="*/ 1308437 h 3115326"/>
              <a:gd name="connsiteX27" fmla="*/ 0 w 5608806"/>
              <a:gd name="connsiteY27" fmla="*/ 747678 h 3115326"/>
              <a:gd name="connsiteX28" fmla="*/ 0 w 5608806"/>
              <a:gd name="connsiteY28" fmla="*/ 0 h 311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608806" h="3115326" fill="none" extrusionOk="0">
                <a:moveTo>
                  <a:pt x="0" y="0"/>
                </a:moveTo>
                <a:cubicBezTo>
                  <a:pt x="232786" y="-5316"/>
                  <a:pt x="342088" y="-25411"/>
                  <a:pt x="567113" y="0"/>
                </a:cubicBezTo>
                <a:cubicBezTo>
                  <a:pt x="792138" y="25411"/>
                  <a:pt x="1021801" y="33368"/>
                  <a:pt x="1246401" y="0"/>
                </a:cubicBezTo>
                <a:cubicBezTo>
                  <a:pt x="1471001" y="-33368"/>
                  <a:pt x="1669529" y="-28036"/>
                  <a:pt x="1981778" y="0"/>
                </a:cubicBezTo>
                <a:cubicBezTo>
                  <a:pt x="2294027" y="28036"/>
                  <a:pt x="2528349" y="-35051"/>
                  <a:pt x="2717155" y="0"/>
                </a:cubicBezTo>
                <a:cubicBezTo>
                  <a:pt x="2905961" y="35051"/>
                  <a:pt x="3245736" y="-31756"/>
                  <a:pt x="3396444" y="0"/>
                </a:cubicBezTo>
                <a:cubicBezTo>
                  <a:pt x="3547152" y="31756"/>
                  <a:pt x="3848046" y="-21673"/>
                  <a:pt x="3963556" y="0"/>
                </a:cubicBezTo>
                <a:cubicBezTo>
                  <a:pt x="4079066" y="21673"/>
                  <a:pt x="4370754" y="14461"/>
                  <a:pt x="4474581" y="0"/>
                </a:cubicBezTo>
                <a:cubicBezTo>
                  <a:pt x="4578409" y="-14461"/>
                  <a:pt x="4772230" y="13666"/>
                  <a:pt x="4929517" y="0"/>
                </a:cubicBezTo>
                <a:cubicBezTo>
                  <a:pt x="5086804" y="-13666"/>
                  <a:pt x="5315836" y="17696"/>
                  <a:pt x="5608806" y="0"/>
                </a:cubicBezTo>
                <a:cubicBezTo>
                  <a:pt x="5634298" y="121656"/>
                  <a:pt x="5618496" y="412274"/>
                  <a:pt x="5608806" y="591912"/>
                </a:cubicBezTo>
                <a:cubicBezTo>
                  <a:pt x="5599116" y="771550"/>
                  <a:pt x="5638277" y="931761"/>
                  <a:pt x="5608806" y="1214977"/>
                </a:cubicBezTo>
                <a:cubicBezTo>
                  <a:pt x="5579335" y="1498194"/>
                  <a:pt x="5640807" y="1599523"/>
                  <a:pt x="5608806" y="1869196"/>
                </a:cubicBezTo>
                <a:cubicBezTo>
                  <a:pt x="5576805" y="2138869"/>
                  <a:pt x="5620498" y="2252040"/>
                  <a:pt x="5608806" y="2523414"/>
                </a:cubicBezTo>
                <a:cubicBezTo>
                  <a:pt x="5597114" y="2794788"/>
                  <a:pt x="5586963" y="2930308"/>
                  <a:pt x="5608806" y="3115326"/>
                </a:cubicBezTo>
                <a:cubicBezTo>
                  <a:pt x="5400992" y="3105132"/>
                  <a:pt x="5222062" y="3139212"/>
                  <a:pt x="4929517" y="3115326"/>
                </a:cubicBezTo>
                <a:cubicBezTo>
                  <a:pt x="4636972" y="3091440"/>
                  <a:pt x="4488844" y="3122039"/>
                  <a:pt x="4250229" y="3115326"/>
                </a:cubicBezTo>
                <a:cubicBezTo>
                  <a:pt x="4011614" y="3108613"/>
                  <a:pt x="3827110" y="3097442"/>
                  <a:pt x="3683116" y="3115326"/>
                </a:cubicBezTo>
                <a:cubicBezTo>
                  <a:pt x="3539122" y="3133210"/>
                  <a:pt x="3137647" y="3093350"/>
                  <a:pt x="2947739" y="3115326"/>
                </a:cubicBezTo>
                <a:cubicBezTo>
                  <a:pt x="2757831" y="3137302"/>
                  <a:pt x="2455450" y="3134481"/>
                  <a:pt x="2324538" y="3115326"/>
                </a:cubicBezTo>
                <a:cubicBezTo>
                  <a:pt x="2193626" y="3096171"/>
                  <a:pt x="1781905" y="3085577"/>
                  <a:pt x="1589162" y="3115326"/>
                </a:cubicBezTo>
                <a:cubicBezTo>
                  <a:pt x="1396419" y="3145075"/>
                  <a:pt x="1323040" y="3104503"/>
                  <a:pt x="1134225" y="3115326"/>
                </a:cubicBezTo>
                <a:cubicBezTo>
                  <a:pt x="945410" y="3126149"/>
                  <a:pt x="839707" y="3140577"/>
                  <a:pt x="567113" y="3115326"/>
                </a:cubicBezTo>
                <a:cubicBezTo>
                  <a:pt x="294519" y="3090075"/>
                  <a:pt x="210637" y="3134108"/>
                  <a:pt x="0" y="3115326"/>
                </a:cubicBezTo>
                <a:cubicBezTo>
                  <a:pt x="3891" y="2889026"/>
                  <a:pt x="-24839" y="2678443"/>
                  <a:pt x="0" y="2554567"/>
                </a:cubicBezTo>
                <a:cubicBezTo>
                  <a:pt x="24839" y="2430691"/>
                  <a:pt x="-11003" y="2239166"/>
                  <a:pt x="0" y="1962655"/>
                </a:cubicBezTo>
                <a:cubicBezTo>
                  <a:pt x="11003" y="1686144"/>
                  <a:pt x="3940" y="1564521"/>
                  <a:pt x="0" y="1308437"/>
                </a:cubicBezTo>
                <a:cubicBezTo>
                  <a:pt x="-3940" y="1052353"/>
                  <a:pt x="-17344" y="935498"/>
                  <a:pt x="0" y="747678"/>
                </a:cubicBezTo>
                <a:cubicBezTo>
                  <a:pt x="17344" y="559858"/>
                  <a:pt x="33962" y="266250"/>
                  <a:pt x="0" y="0"/>
                </a:cubicBezTo>
                <a:close/>
              </a:path>
              <a:path w="5608806" h="3115326" stroke="0" extrusionOk="0">
                <a:moveTo>
                  <a:pt x="0" y="0"/>
                </a:moveTo>
                <a:cubicBezTo>
                  <a:pt x="172926" y="4299"/>
                  <a:pt x="317963" y="5198"/>
                  <a:pt x="511025" y="0"/>
                </a:cubicBezTo>
                <a:cubicBezTo>
                  <a:pt x="704088" y="-5198"/>
                  <a:pt x="1072337" y="-23937"/>
                  <a:pt x="1246401" y="0"/>
                </a:cubicBezTo>
                <a:cubicBezTo>
                  <a:pt x="1420465" y="23937"/>
                  <a:pt x="1507121" y="13190"/>
                  <a:pt x="1757426" y="0"/>
                </a:cubicBezTo>
                <a:cubicBezTo>
                  <a:pt x="2007732" y="-13190"/>
                  <a:pt x="2178816" y="10873"/>
                  <a:pt x="2436715" y="0"/>
                </a:cubicBezTo>
                <a:cubicBezTo>
                  <a:pt x="2694614" y="-10873"/>
                  <a:pt x="2772052" y="-5047"/>
                  <a:pt x="3003827" y="0"/>
                </a:cubicBezTo>
                <a:cubicBezTo>
                  <a:pt x="3235602" y="5047"/>
                  <a:pt x="3441700" y="-82"/>
                  <a:pt x="3627028" y="0"/>
                </a:cubicBezTo>
                <a:cubicBezTo>
                  <a:pt x="3812356" y="82"/>
                  <a:pt x="4120704" y="26302"/>
                  <a:pt x="4250229" y="0"/>
                </a:cubicBezTo>
                <a:cubicBezTo>
                  <a:pt x="4379754" y="-26302"/>
                  <a:pt x="4611341" y="18936"/>
                  <a:pt x="4929517" y="0"/>
                </a:cubicBezTo>
                <a:cubicBezTo>
                  <a:pt x="5247693" y="-18936"/>
                  <a:pt x="5295774" y="7128"/>
                  <a:pt x="5608806" y="0"/>
                </a:cubicBezTo>
                <a:cubicBezTo>
                  <a:pt x="5639909" y="139761"/>
                  <a:pt x="5617526" y="384435"/>
                  <a:pt x="5608806" y="623065"/>
                </a:cubicBezTo>
                <a:cubicBezTo>
                  <a:pt x="5600086" y="861695"/>
                  <a:pt x="5599796" y="1050976"/>
                  <a:pt x="5608806" y="1246130"/>
                </a:cubicBezTo>
                <a:cubicBezTo>
                  <a:pt x="5617816" y="1441284"/>
                  <a:pt x="5592545" y="1569996"/>
                  <a:pt x="5608806" y="1869196"/>
                </a:cubicBezTo>
                <a:cubicBezTo>
                  <a:pt x="5625067" y="2168396"/>
                  <a:pt x="5610786" y="2180749"/>
                  <a:pt x="5608806" y="2398801"/>
                </a:cubicBezTo>
                <a:cubicBezTo>
                  <a:pt x="5606826" y="2616853"/>
                  <a:pt x="5585307" y="2899112"/>
                  <a:pt x="5608806" y="3115326"/>
                </a:cubicBezTo>
                <a:cubicBezTo>
                  <a:pt x="5407676" y="3132648"/>
                  <a:pt x="5346315" y="3114240"/>
                  <a:pt x="5153870" y="3115326"/>
                </a:cubicBezTo>
                <a:cubicBezTo>
                  <a:pt x="4961425" y="3116412"/>
                  <a:pt x="4768699" y="3125012"/>
                  <a:pt x="4418493" y="3115326"/>
                </a:cubicBezTo>
                <a:cubicBezTo>
                  <a:pt x="4068287" y="3105640"/>
                  <a:pt x="4133960" y="3109355"/>
                  <a:pt x="3851380" y="3115326"/>
                </a:cubicBezTo>
                <a:cubicBezTo>
                  <a:pt x="3568800" y="3121297"/>
                  <a:pt x="3474608" y="3128391"/>
                  <a:pt x="3284268" y="3115326"/>
                </a:cubicBezTo>
                <a:cubicBezTo>
                  <a:pt x="3093928" y="3102261"/>
                  <a:pt x="2971538" y="3096306"/>
                  <a:pt x="2717155" y="3115326"/>
                </a:cubicBezTo>
                <a:cubicBezTo>
                  <a:pt x="2462772" y="3134346"/>
                  <a:pt x="2365718" y="3136771"/>
                  <a:pt x="2206130" y="3115326"/>
                </a:cubicBezTo>
                <a:cubicBezTo>
                  <a:pt x="2046542" y="3093881"/>
                  <a:pt x="1789571" y="3117759"/>
                  <a:pt x="1582930" y="3115326"/>
                </a:cubicBezTo>
                <a:cubicBezTo>
                  <a:pt x="1376289" y="3112893"/>
                  <a:pt x="1172238" y="3102856"/>
                  <a:pt x="847553" y="3115326"/>
                </a:cubicBezTo>
                <a:cubicBezTo>
                  <a:pt x="522868" y="3127796"/>
                  <a:pt x="370900" y="3121600"/>
                  <a:pt x="0" y="3115326"/>
                </a:cubicBezTo>
                <a:cubicBezTo>
                  <a:pt x="-18113" y="2922945"/>
                  <a:pt x="19323" y="2640932"/>
                  <a:pt x="0" y="2492261"/>
                </a:cubicBezTo>
                <a:cubicBezTo>
                  <a:pt x="-19323" y="2343591"/>
                  <a:pt x="-4002" y="2050254"/>
                  <a:pt x="0" y="1838042"/>
                </a:cubicBezTo>
                <a:cubicBezTo>
                  <a:pt x="4002" y="1625830"/>
                  <a:pt x="-22579" y="1377182"/>
                  <a:pt x="0" y="1183824"/>
                </a:cubicBezTo>
                <a:cubicBezTo>
                  <a:pt x="22579" y="990466"/>
                  <a:pt x="-14391" y="245864"/>
                  <a:pt x="0" y="0"/>
                </a:cubicBezTo>
                <a:close/>
              </a:path>
            </a:pathLst>
          </a:custGeom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216985460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C0A6D0A-6642-4817-D645-F84778BFC4B5}"/>
              </a:ext>
            </a:extLst>
          </p:cNvPr>
          <p:cNvSpPr txBox="1"/>
          <p:nvPr/>
        </p:nvSpPr>
        <p:spPr>
          <a:xfrm>
            <a:off x="194480" y="1773485"/>
            <a:ext cx="11803038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RESULTADOS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Los efectos principales y la interacción fueron estadísticamente significativos (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p &lt; 0.05 en todos los casos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algn="just"/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MX" sz="14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tipo de día</a:t>
            </a:r>
            <a:r>
              <a:rPr lang="es-MX" sz="14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afecta el volumen de pasos. El </a:t>
            </a:r>
            <a:r>
              <a:rPr lang="es-MX" sz="14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tipo de vehículo</a:t>
            </a:r>
            <a:r>
              <a:rPr lang="es-MX" sz="14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también afecta el volumen de pasos. Existe una </a:t>
            </a:r>
            <a:r>
              <a:rPr lang="es-MX" sz="14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interacción significativa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, indicando que la diferencia entre livianos y pesados </a:t>
            </a:r>
            <a:r>
              <a:rPr lang="es-MX" sz="1400" b="1" dirty="0">
                <a:latin typeface="Arial" panose="020B0604020202020204" pitchFamily="34" charset="0"/>
                <a:cs typeface="Arial" panose="020B0604020202020204" pitchFamily="34" charset="0"/>
              </a:rPr>
              <a:t>depende del tipo de día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MX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545C490-AA80-3D71-D23F-256D6390B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637" y="3199284"/>
            <a:ext cx="4328535" cy="3090940"/>
          </a:xfrm>
          <a:custGeom>
            <a:avLst/>
            <a:gdLst>
              <a:gd name="connsiteX0" fmla="*/ 0 w 4328535"/>
              <a:gd name="connsiteY0" fmla="*/ 0 h 3090940"/>
              <a:gd name="connsiteX1" fmla="*/ 497782 w 4328535"/>
              <a:gd name="connsiteY1" fmla="*/ 0 h 3090940"/>
              <a:gd name="connsiteX2" fmla="*/ 952278 w 4328535"/>
              <a:gd name="connsiteY2" fmla="*/ 0 h 3090940"/>
              <a:gd name="connsiteX3" fmla="*/ 1363489 w 4328535"/>
              <a:gd name="connsiteY3" fmla="*/ 0 h 3090940"/>
              <a:gd name="connsiteX4" fmla="*/ 1817985 w 4328535"/>
              <a:gd name="connsiteY4" fmla="*/ 0 h 3090940"/>
              <a:gd name="connsiteX5" fmla="*/ 2272481 w 4328535"/>
              <a:gd name="connsiteY5" fmla="*/ 0 h 3090940"/>
              <a:gd name="connsiteX6" fmla="*/ 2726977 w 4328535"/>
              <a:gd name="connsiteY6" fmla="*/ 0 h 3090940"/>
              <a:gd name="connsiteX7" fmla="*/ 3224759 w 4328535"/>
              <a:gd name="connsiteY7" fmla="*/ 0 h 3090940"/>
              <a:gd name="connsiteX8" fmla="*/ 3852396 w 4328535"/>
              <a:gd name="connsiteY8" fmla="*/ 0 h 3090940"/>
              <a:gd name="connsiteX9" fmla="*/ 4328535 w 4328535"/>
              <a:gd name="connsiteY9" fmla="*/ 0 h 3090940"/>
              <a:gd name="connsiteX10" fmla="*/ 4328535 w 4328535"/>
              <a:gd name="connsiteY10" fmla="*/ 453338 h 3090940"/>
              <a:gd name="connsiteX11" fmla="*/ 4328535 w 4328535"/>
              <a:gd name="connsiteY11" fmla="*/ 1030313 h 3090940"/>
              <a:gd name="connsiteX12" fmla="*/ 4328535 w 4328535"/>
              <a:gd name="connsiteY12" fmla="*/ 1514561 h 3090940"/>
              <a:gd name="connsiteX13" fmla="*/ 4328535 w 4328535"/>
              <a:gd name="connsiteY13" fmla="*/ 1998808 h 3090940"/>
              <a:gd name="connsiteX14" fmla="*/ 4328535 w 4328535"/>
              <a:gd name="connsiteY14" fmla="*/ 2483055 h 3090940"/>
              <a:gd name="connsiteX15" fmla="*/ 4328535 w 4328535"/>
              <a:gd name="connsiteY15" fmla="*/ 3090940 h 3090940"/>
              <a:gd name="connsiteX16" fmla="*/ 3787468 w 4328535"/>
              <a:gd name="connsiteY16" fmla="*/ 3090940 h 3090940"/>
              <a:gd name="connsiteX17" fmla="*/ 3203116 w 4328535"/>
              <a:gd name="connsiteY17" fmla="*/ 3090940 h 3090940"/>
              <a:gd name="connsiteX18" fmla="*/ 2618764 w 4328535"/>
              <a:gd name="connsiteY18" fmla="*/ 3090940 h 3090940"/>
              <a:gd name="connsiteX19" fmla="*/ 2164268 w 4328535"/>
              <a:gd name="connsiteY19" fmla="*/ 3090940 h 3090940"/>
              <a:gd name="connsiteX20" fmla="*/ 1753057 w 4328535"/>
              <a:gd name="connsiteY20" fmla="*/ 3090940 h 3090940"/>
              <a:gd name="connsiteX21" fmla="*/ 1125419 w 4328535"/>
              <a:gd name="connsiteY21" fmla="*/ 3090940 h 3090940"/>
              <a:gd name="connsiteX22" fmla="*/ 714208 w 4328535"/>
              <a:gd name="connsiteY22" fmla="*/ 3090940 h 3090940"/>
              <a:gd name="connsiteX23" fmla="*/ 0 w 4328535"/>
              <a:gd name="connsiteY23" fmla="*/ 3090940 h 3090940"/>
              <a:gd name="connsiteX24" fmla="*/ 0 w 4328535"/>
              <a:gd name="connsiteY24" fmla="*/ 2637602 h 3090940"/>
              <a:gd name="connsiteX25" fmla="*/ 0 w 4328535"/>
              <a:gd name="connsiteY25" fmla="*/ 2153355 h 3090940"/>
              <a:gd name="connsiteX26" fmla="*/ 0 w 4328535"/>
              <a:gd name="connsiteY26" fmla="*/ 1607289 h 3090940"/>
              <a:gd name="connsiteX27" fmla="*/ 0 w 4328535"/>
              <a:gd name="connsiteY27" fmla="*/ 1123042 h 3090940"/>
              <a:gd name="connsiteX28" fmla="*/ 0 w 4328535"/>
              <a:gd name="connsiteY28" fmla="*/ 700613 h 3090940"/>
              <a:gd name="connsiteX29" fmla="*/ 0 w 4328535"/>
              <a:gd name="connsiteY29" fmla="*/ 0 h 3090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328535" h="3090940" fill="none" extrusionOk="0">
                <a:moveTo>
                  <a:pt x="0" y="0"/>
                </a:moveTo>
                <a:cubicBezTo>
                  <a:pt x="195807" y="-41009"/>
                  <a:pt x="299535" y="21565"/>
                  <a:pt x="497782" y="0"/>
                </a:cubicBezTo>
                <a:cubicBezTo>
                  <a:pt x="696029" y="-21565"/>
                  <a:pt x="767799" y="49990"/>
                  <a:pt x="952278" y="0"/>
                </a:cubicBezTo>
                <a:cubicBezTo>
                  <a:pt x="1136757" y="-49990"/>
                  <a:pt x="1181286" y="42657"/>
                  <a:pt x="1363489" y="0"/>
                </a:cubicBezTo>
                <a:cubicBezTo>
                  <a:pt x="1545692" y="-42657"/>
                  <a:pt x="1606579" y="50931"/>
                  <a:pt x="1817985" y="0"/>
                </a:cubicBezTo>
                <a:cubicBezTo>
                  <a:pt x="2029391" y="-50931"/>
                  <a:pt x="2070570" y="22171"/>
                  <a:pt x="2272481" y="0"/>
                </a:cubicBezTo>
                <a:cubicBezTo>
                  <a:pt x="2474392" y="-22171"/>
                  <a:pt x="2634255" y="14053"/>
                  <a:pt x="2726977" y="0"/>
                </a:cubicBezTo>
                <a:cubicBezTo>
                  <a:pt x="2819699" y="-14053"/>
                  <a:pt x="3097468" y="13012"/>
                  <a:pt x="3224759" y="0"/>
                </a:cubicBezTo>
                <a:cubicBezTo>
                  <a:pt x="3352050" y="-13012"/>
                  <a:pt x="3630000" y="39501"/>
                  <a:pt x="3852396" y="0"/>
                </a:cubicBezTo>
                <a:cubicBezTo>
                  <a:pt x="4074792" y="-39501"/>
                  <a:pt x="4116587" y="24404"/>
                  <a:pt x="4328535" y="0"/>
                </a:cubicBezTo>
                <a:cubicBezTo>
                  <a:pt x="4363274" y="168393"/>
                  <a:pt x="4304523" y="250875"/>
                  <a:pt x="4328535" y="453338"/>
                </a:cubicBezTo>
                <a:cubicBezTo>
                  <a:pt x="4352547" y="655801"/>
                  <a:pt x="4304375" y="819951"/>
                  <a:pt x="4328535" y="1030313"/>
                </a:cubicBezTo>
                <a:cubicBezTo>
                  <a:pt x="4352695" y="1240676"/>
                  <a:pt x="4291945" y="1343301"/>
                  <a:pt x="4328535" y="1514561"/>
                </a:cubicBezTo>
                <a:cubicBezTo>
                  <a:pt x="4365125" y="1685821"/>
                  <a:pt x="4298413" y="1788786"/>
                  <a:pt x="4328535" y="1998808"/>
                </a:cubicBezTo>
                <a:cubicBezTo>
                  <a:pt x="4358657" y="2208830"/>
                  <a:pt x="4289123" y="2281512"/>
                  <a:pt x="4328535" y="2483055"/>
                </a:cubicBezTo>
                <a:cubicBezTo>
                  <a:pt x="4367947" y="2684598"/>
                  <a:pt x="4315463" y="2813582"/>
                  <a:pt x="4328535" y="3090940"/>
                </a:cubicBezTo>
                <a:cubicBezTo>
                  <a:pt x="4184091" y="3110728"/>
                  <a:pt x="3968706" y="3052623"/>
                  <a:pt x="3787468" y="3090940"/>
                </a:cubicBezTo>
                <a:cubicBezTo>
                  <a:pt x="3606230" y="3129257"/>
                  <a:pt x="3320990" y="3028858"/>
                  <a:pt x="3203116" y="3090940"/>
                </a:cubicBezTo>
                <a:cubicBezTo>
                  <a:pt x="3085242" y="3153022"/>
                  <a:pt x="2816074" y="3076961"/>
                  <a:pt x="2618764" y="3090940"/>
                </a:cubicBezTo>
                <a:cubicBezTo>
                  <a:pt x="2421454" y="3104919"/>
                  <a:pt x="2380765" y="3065236"/>
                  <a:pt x="2164268" y="3090940"/>
                </a:cubicBezTo>
                <a:cubicBezTo>
                  <a:pt x="1947771" y="3116644"/>
                  <a:pt x="1949805" y="3065953"/>
                  <a:pt x="1753057" y="3090940"/>
                </a:cubicBezTo>
                <a:cubicBezTo>
                  <a:pt x="1556309" y="3115927"/>
                  <a:pt x="1291925" y="3064089"/>
                  <a:pt x="1125419" y="3090940"/>
                </a:cubicBezTo>
                <a:cubicBezTo>
                  <a:pt x="958913" y="3117791"/>
                  <a:pt x="889796" y="3088030"/>
                  <a:pt x="714208" y="3090940"/>
                </a:cubicBezTo>
                <a:cubicBezTo>
                  <a:pt x="538620" y="3093850"/>
                  <a:pt x="241721" y="3048154"/>
                  <a:pt x="0" y="3090940"/>
                </a:cubicBezTo>
                <a:cubicBezTo>
                  <a:pt x="-29712" y="2963753"/>
                  <a:pt x="2064" y="2812113"/>
                  <a:pt x="0" y="2637602"/>
                </a:cubicBezTo>
                <a:cubicBezTo>
                  <a:pt x="-2064" y="2463091"/>
                  <a:pt x="56617" y="2349736"/>
                  <a:pt x="0" y="2153355"/>
                </a:cubicBezTo>
                <a:cubicBezTo>
                  <a:pt x="-56617" y="1956974"/>
                  <a:pt x="23020" y="1796550"/>
                  <a:pt x="0" y="1607289"/>
                </a:cubicBezTo>
                <a:cubicBezTo>
                  <a:pt x="-23020" y="1418028"/>
                  <a:pt x="22100" y="1339779"/>
                  <a:pt x="0" y="1123042"/>
                </a:cubicBezTo>
                <a:cubicBezTo>
                  <a:pt x="-22100" y="906305"/>
                  <a:pt x="50076" y="871474"/>
                  <a:pt x="0" y="700613"/>
                </a:cubicBezTo>
                <a:cubicBezTo>
                  <a:pt x="-50076" y="529752"/>
                  <a:pt x="28523" y="346272"/>
                  <a:pt x="0" y="0"/>
                </a:cubicBezTo>
                <a:close/>
              </a:path>
              <a:path w="4328535" h="3090940" stroke="0" extrusionOk="0">
                <a:moveTo>
                  <a:pt x="0" y="0"/>
                </a:moveTo>
                <a:cubicBezTo>
                  <a:pt x="159692" y="-14134"/>
                  <a:pt x="370487" y="9771"/>
                  <a:pt x="497782" y="0"/>
                </a:cubicBezTo>
                <a:cubicBezTo>
                  <a:pt x="625077" y="-9771"/>
                  <a:pt x="844477" y="7803"/>
                  <a:pt x="1125419" y="0"/>
                </a:cubicBezTo>
                <a:cubicBezTo>
                  <a:pt x="1406361" y="-7803"/>
                  <a:pt x="1397914" y="43920"/>
                  <a:pt x="1666486" y="0"/>
                </a:cubicBezTo>
                <a:cubicBezTo>
                  <a:pt x="1935058" y="-43920"/>
                  <a:pt x="2035938" y="39908"/>
                  <a:pt x="2250838" y="0"/>
                </a:cubicBezTo>
                <a:cubicBezTo>
                  <a:pt x="2465738" y="-39908"/>
                  <a:pt x="2522097" y="41892"/>
                  <a:pt x="2705334" y="0"/>
                </a:cubicBezTo>
                <a:cubicBezTo>
                  <a:pt x="2888571" y="-41892"/>
                  <a:pt x="3004461" y="13546"/>
                  <a:pt x="3159831" y="0"/>
                </a:cubicBezTo>
                <a:cubicBezTo>
                  <a:pt x="3315201" y="-13546"/>
                  <a:pt x="3430432" y="36154"/>
                  <a:pt x="3700897" y="0"/>
                </a:cubicBezTo>
                <a:cubicBezTo>
                  <a:pt x="3971362" y="-36154"/>
                  <a:pt x="4031042" y="59450"/>
                  <a:pt x="4328535" y="0"/>
                </a:cubicBezTo>
                <a:cubicBezTo>
                  <a:pt x="4386236" y="166375"/>
                  <a:pt x="4315702" y="385610"/>
                  <a:pt x="4328535" y="576975"/>
                </a:cubicBezTo>
                <a:cubicBezTo>
                  <a:pt x="4341368" y="768340"/>
                  <a:pt x="4318751" y="857621"/>
                  <a:pt x="4328535" y="999404"/>
                </a:cubicBezTo>
                <a:cubicBezTo>
                  <a:pt x="4338319" y="1141187"/>
                  <a:pt x="4307921" y="1311350"/>
                  <a:pt x="4328535" y="1452742"/>
                </a:cubicBezTo>
                <a:cubicBezTo>
                  <a:pt x="4349149" y="1594134"/>
                  <a:pt x="4320501" y="1726987"/>
                  <a:pt x="4328535" y="1967898"/>
                </a:cubicBezTo>
                <a:cubicBezTo>
                  <a:pt x="4336569" y="2208809"/>
                  <a:pt x="4295354" y="2326047"/>
                  <a:pt x="4328535" y="2544874"/>
                </a:cubicBezTo>
                <a:cubicBezTo>
                  <a:pt x="4361716" y="2763701"/>
                  <a:pt x="4311153" y="2970184"/>
                  <a:pt x="4328535" y="3090940"/>
                </a:cubicBezTo>
                <a:cubicBezTo>
                  <a:pt x="4212860" y="3108639"/>
                  <a:pt x="4117193" y="3045672"/>
                  <a:pt x="3917324" y="3090940"/>
                </a:cubicBezTo>
                <a:cubicBezTo>
                  <a:pt x="3717455" y="3136208"/>
                  <a:pt x="3511971" y="3073543"/>
                  <a:pt x="3332972" y="3090940"/>
                </a:cubicBezTo>
                <a:cubicBezTo>
                  <a:pt x="3153973" y="3108337"/>
                  <a:pt x="3001237" y="3048755"/>
                  <a:pt x="2835190" y="3090940"/>
                </a:cubicBezTo>
                <a:cubicBezTo>
                  <a:pt x="2669143" y="3133125"/>
                  <a:pt x="2503056" y="3066280"/>
                  <a:pt x="2380694" y="3090940"/>
                </a:cubicBezTo>
                <a:cubicBezTo>
                  <a:pt x="2258332" y="3115600"/>
                  <a:pt x="1970807" y="3051975"/>
                  <a:pt x="1753057" y="3090940"/>
                </a:cubicBezTo>
                <a:cubicBezTo>
                  <a:pt x="1535307" y="3129905"/>
                  <a:pt x="1431853" y="3053099"/>
                  <a:pt x="1341846" y="3090940"/>
                </a:cubicBezTo>
                <a:cubicBezTo>
                  <a:pt x="1251839" y="3128781"/>
                  <a:pt x="1006106" y="3067668"/>
                  <a:pt x="887350" y="3090940"/>
                </a:cubicBezTo>
                <a:cubicBezTo>
                  <a:pt x="768594" y="3114212"/>
                  <a:pt x="205243" y="3040634"/>
                  <a:pt x="0" y="3090940"/>
                </a:cubicBezTo>
                <a:cubicBezTo>
                  <a:pt x="-53333" y="2893795"/>
                  <a:pt x="168" y="2785059"/>
                  <a:pt x="0" y="2513965"/>
                </a:cubicBezTo>
                <a:cubicBezTo>
                  <a:pt x="-168" y="2242871"/>
                  <a:pt x="37843" y="2133386"/>
                  <a:pt x="0" y="1967898"/>
                </a:cubicBezTo>
                <a:cubicBezTo>
                  <a:pt x="-37843" y="1802410"/>
                  <a:pt x="56083" y="1612129"/>
                  <a:pt x="0" y="1452742"/>
                </a:cubicBezTo>
                <a:cubicBezTo>
                  <a:pt x="-56083" y="1293355"/>
                  <a:pt x="23684" y="1141007"/>
                  <a:pt x="0" y="1030313"/>
                </a:cubicBezTo>
                <a:cubicBezTo>
                  <a:pt x="-23684" y="919619"/>
                  <a:pt x="61788" y="694517"/>
                  <a:pt x="0" y="484247"/>
                </a:cubicBezTo>
                <a:cubicBezTo>
                  <a:pt x="-61788" y="273977"/>
                  <a:pt x="10532" y="123493"/>
                  <a:pt x="0" y="0"/>
                </a:cubicBezTo>
                <a:close/>
              </a:path>
            </a:pathLst>
          </a:custGeom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406071337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BBF042F-5CE4-670B-4FC5-F4E663D5DF60}"/>
              </a:ext>
            </a:extLst>
          </p:cNvPr>
          <p:cNvSpPr txBox="1"/>
          <p:nvPr/>
        </p:nvSpPr>
        <p:spPr>
          <a:xfrm>
            <a:off x="2291486" y="6301569"/>
            <a:ext cx="92272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i="1" dirty="0">
                <a:latin typeface="Arial" panose="020B0604020202020204" pitchFamily="34" charset="0"/>
                <a:cs typeface="Arial" panose="020B0604020202020204" pitchFamily="34" charset="0"/>
              </a:rPr>
              <a:t>(Comparación entre días hábiles y fines de semana), </a:t>
            </a:r>
            <a:r>
              <a:rPr lang="es-MX" sz="1100" i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muestra </a:t>
            </a:r>
            <a:r>
              <a:rPr lang="es-MX" sz="1100" b="1" i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cómo cambia el flujo día por día a lo largo del mes</a:t>
            </a:r>
            <a:r>
              <a:rPr lang="es-MX" sz="1100" i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AR" sz="1100" i="1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590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F9E7AB5-9844-89FC-58C5-BE98BB412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pic>
        <p:nvPicPr>
          <p:cNvPr id="11" name="Imagen 10" descr="Gráfico&#10;&#10;El contenido generado por IA puede ser incorrecto.">
            <a:extLst>
              <a:ext uri="{FF2B5EF4-FFF2-40B4-BE49-F238E27FC236}">
                <a16:creationId xmlns:a16="http://schemas.microsoft.com/office/drawing/2014/main" id="{C3264654-0E98-1F18-245A-69F2F7433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388" y="914483"/>
            <a:ext cx="6610898" cy="4722070"/>
          </a:xfrm>
          <a:custGeom>
            <a:avLst/>
            <a:gdLst>
              <a:gd name="connsiteX0" fmla="*/ 0 w 6610898"/>
              <a:gd name="connsiteY0" fmla="*/ 0 h 4722070"/>
              <a:gd name="connsiteX1" fmla="*/ 617017 w 6610898"/>
              <a:gd name="connsiteY1" fmla="*/ 0 h 4722070"/>
              <a:gd name="connsiteX2" fmla="*/ 1167925 w 6610898"/>
              <a:gd name="connsiteY2" fmla="*/ 0 h 4722070"/>
              <a:gd name="connsiteX3" fmla="*/ 1851051 w 6610898"/>
              <a:gd name="connsiteY3" fmla="*/ 0 h 4722070"/>
              <a:gd name="connsiteX4" fmla="*/ 2534178 w 6610898"/>
              <a:gd name="connsiteY4" fmla="*/ 0 h 4722070"/>
              <a:gd name="connsiteX5" fmla="*/ 3085086 w 6610898"/>
              <a:gd name="connsiteY5" fmla="*/ 0 h 4722070"/>
              <a:gd name="connsiteX6" fmla="*/ 3635994 w 6610898"/>
              <a:gd name="connsiteY6" fmla="*/ 0 h 4722070"/>
              <a:gd name="connsiteX7" fmla="*/ 4120793 w 6610898"/>
              <a:gd name="connsiteY7" fmla="*/ 0 h 4722070"/>
              <a:gd name="connsiteX8" fmla="*/ 4605592 w 6610898"/>
              <a:gd name="connsiteY8" fmla="*/ 0 h 4722070"/>
              <a:gd name="connsiteX9" fmla="*/ 5024282 w 6610898"/>
              <a:gd name="connsiteY9" fmla="*/ 0 h 4722070"/>
              <a:gd name="connsiteX10" fmla="*/ 5641300 w 6610898"/>
              <a:gd name="connsiteY10" fmla="*/ 0 h 4722070"/>
              <a:gd name="connsiteX11" fmla="*/ 6126099 w 6610898"/>
              <a:gd name="connsiteY11" fmla="*/ 0 h 4722070"/>
              <a:gd name="connsiteX12" fmla="*/ 6610898 w 6610898"/>
              <a:gd name="connsiteY12" fmla="*/ 0 h 4722070"/>
              <a:gd name="connsiteX13" fmla="*/ 6610898 w 6610898"/>
              <a:gd name="connsiteY13" fmla="*/ 495817 h 4722070"/>
              <a:gd name="connsiteX14" fmla="*/ 6610898 w 6610898"/>
              <a:gd name="connsiteY14" fmla="*/ 1180518 h 4722070"/>
              <a:gd name="connsiteX15" fmla="*/ 6610898 w 6610898"/>
              <a:gd name="connsiteY15" fmla="*/ 1817997 h 4722070"/>
              <a:gd name="connsiteX16" fmla="*/ 6610898 w 6610898"/>
              <a:gd name="connsiteY16" fmla="*/ 2313814 h 4722070"/>
              <a:gd name="connsiteX17" fmla="*/ 6610898 w 6610898"/>
              <a:gd name="connsiteY17" fmla="*/ 2998514 h 4722070"/>
              <a:gd name="connsiteX18" fmla="*/ 6610898 w 6610898"/>
              <a:gd name="connsiteY18" fmla="*/ 3541553 h 4722070"/>
              <a:gd name="connsiteX19" fmla="*/ 6610898 w 6610898"/>
              <a:gd name="connsiteY19" fmla="*/ 4084591 h 4722070"/>
              <a:gd name="connsiteX20" fmla="*/ 6610898 w 6610898"/>
              <a:gd name="connsiteY20" fmla="*/ 4722070 h 4722070"/>
              <a:gd name="connsiteX21" fmla="*/ 6192208 w 6610898"/>
              <a:gd name="connsiteY21" fmla="*/ 4722070 h 4722070"/>
              <a:gd name="connsiteX22" fmla="*/ 5773518 w 6610898"/>
              <a:gd name="connsiteY22" fmla="*/ 4722070 h 4722070"/>
              <a:gd name="connsiteX23" fmla="*/ 5156500 w 6610898"/>
              <a:gd name="connsiteY23" fmla="*/ 4722070 h 4722070"/>
              <a:gd name="connsiteX24" fmla="*/ 4737810 w 6610898"/>
              <a:gd name="connsiteY24" fmla="*/ 4722070 h 4722070"/>
              <a:gd name="connsiteX25" fmla="*/ 4253011 w 6610898"/>
              <a:gd name="connsiteY25" fmla="*/ 4722070 h 4722070"/>
              <a:gd name="connsiteX26" fmla="*/ 3768212 w 6610898"/>
              <a:gd name="connsiteY26" fmla="*/ 4722070 h 4722070"/>
              <a:gd name="connsiteX27" fmla="*/ 3151195 w 6610898"/>
              <a:gd name="connsiteY27" fmla="*/ 4722070 h 4722070"/>
              <a:gd name="connsiteX28" fmla="*/ 2732505 w 6610898"/>
              <a:gd name="connsiteY28" fmla="*/ 4722070 h 4722070"/>
              <a:gd name="connsiteX29" fmla="*/ 2379923 w 6610898"/>
              <a:gd name="connsiteY29" fmla="*/ 4722070 h 4722070"/>
              <a:gd name="connsiteX30" fmla="*/ 1895124 w 6610898"/>
              <a:gd name="connsiteY30" fmla="*/ 4722070 h 4722070"/>
              <a:gd name="connsiteX31" fmla="*/ 1542543 w 6610898"/>
              <a:gd name="connsiteY31" fmla="*/ 4722070 h 4722070"/>
              <a:gd name="connsiteX32" fmla="*/ 1057744 w 6610898"/>
              <a:gd name="connsiteY32" fmla="*/ 4722070 h 4722070"/>
              <a:gd name="connsiteX33" fmla="*/ 572944 w 6610898"/>
              <a:gd name="connsiteY33" fmla="*/ 4722070 h 4722070"/>
              <a:gd name="connsiteX34" fmla="*/ 0 w 6610898"/>
              <a:gd name="connsiteY34" fmla="*/ 4722070 h 4722070"/>
              <a:gd name="connsiteX35" fmla="*/ 0 w 6610898"/>
              <a:gd name="connsiteY35" fmla="*/ 4131811 h 4722070"/>
              <a:gd name="connsiteX36" fmla="*/ 0 w 6610898"/>
              <a:gd name="connsiteY36" fmla="*/ 3541553 h 4722070"/>
              <a:gd name="connsiteX37" fmla="*/ 0 w 6610898"/>
              <a:gd name="connsiteY37" fmla="*/ 3045735 h 4722070"/>
              <a:gd name="connsiteX38" fmla="*/ 0 w 6610898"/>
              <a:gd name="connsiteY38" fmla="*/ 2502697 h 4722070"/>
              <a:gd name="connsiteX39" fmla="*/ 0 w 6610898"/>
              <a:gd name="connsiteY39" fmla="*/ 2054100 h 4722070"/>
              <a:gd name="connsiteX40" fmla="*/ 0 w 6610898"/>
              <a:gd name="connsiteY40" fmla="*/ 1369400 h 4722070"/>
              <a:gd name="connsiteX41" fmla="*/ 0 w 6610898"/>
              <a:gd name="connsiteY41" fmla="*/ 731921 h 4722070"/>
              <a:gd name="connsiteX42" fmla="*/ 0 w 6610898"/>
              <a:gd name="connsiteY42" fmla="*/ 0 h 4722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610898" h="4722070" fill="none" extrusionOk="0">
                <a:moveTo>
                  <a:pt x="0" y="0"/>
                </a:moveTo>
                <a:cubicBezTo>
                  <a:pt x="152017" y="-10082"/>
                  <a:pt x="366282" y="54737"/>
                  <a:pt x="617017" y="0"/>
                </a:cubicBezTo>
                <a:cubicBezTo>
                  <a:pt x="867752" y="-54737"/>
                  <a:pt x="906849" y="20602"/>
                  <a:pt x="1167925" y="0"/>
                </a:cubicBezTo>
                <a:cubicBezTo>
                  <a:pt x="1429001" y="-20602"/>
                  <a:pt x="1603976" y="62754"/>
                  <a:pt x="1851051" y="0"/>
                </a:cubicBezTo>
                <a:cubicBezTo>
                  <a:pt x="2098126" y="-62754"/>
                  <a:pt x="2284001" y="45460"/>
                  <a:pt x="2534178" y="0"/>
                </a:cubicBezTo>
                <a:cubicBezTo>
                  <a:pt x="2784355" y="-45460"/>
                  <a:pt x="2857959" y="3694"/>
                  <a:pt x="3085086" y="0"/>
                </a:cubicBezTo>
                <a:cubicBezTo>
                  <a:pt x="3312213" y="-3694"/>
                  <a:pt x="3392888" y="27681"/>
                  <a:pt x="3635994" y="0"/>
                </a:cubicBezTo>
                <a:cubicBezTo>
                  <a:pt x="3879100" y="-27681"/>
                  <a:pt x="4017615" y="5790"/>
                  <a:pt x="4120793" y="0"/>
                </a:cubicBezTo>
                <a:cubicBezTo>
                  <a:pt x="4223971" y="-5790"/>
                  <a:pt x="4447821" y="48549"/>
                  <a:pt x="4605592" y="0"/>
                </a:cubicBezTo>
                <a:cubicBezTo>
                  <a:pt x="4763363" y="-48549"/>
                  <a:pt x="4882268" y="14947"/>
                  <a:pt x="5024282" y="0"/>
                </a:cubicBezTo>
                <a:cubicBezTo>
                  <a:pt x="5166296" y="-14947"/>
                  <a:pt x="5491942" y="68645"/>
                  <a:pt x="5641300" y="0"/>
                </a:cubicBezTo>
                <a:cubicBezTo>
                  <a:pt x="5790658" y="-68645"/>
                  <a:pt x="5939298" y="40752"/>
                  <a:pt x="6126099" y="0"/>
                </a:cubicBezTo>
                <a:cubicBezTo>
                  <a:pt x="6312900" y="-40752"/>
                  <a:pt x="6488775" y="14981"/>
                  <a:pt x="6610898" y="0"/>
                </a:cubicBezTo>
                <a:cubicBezTo>
                  <a:pt x="6624371" y="240134"/>
                  <a:pt x="6557709" y="305683"/>
                  <a:pt x="6610898" y="495817"/>
                </a:cubicBezTo>
                <a:cubicBezTo>
                  <a:pt x="6664087" y="685951"/>
                  <a:pt x="6581773" y="844362"/>
                  <a:pt x="6610898" y="1180518"/>
                </a:cubicBezTo>
                <a:cubicBezTo>
                  <a:pt x="6640023" y="1516674"/>
                  <a:pt x="6575014" y="1681220"/>
                  <a:pt x="6610898" y="1817997"/>
                </a:cubicBezTo>
                <a:cubicBezTo>
                  <a:pt x="6646782" y="1954774"/>
                  <a:pt x="6558326" y="2098927"/>
                  <a:pt x="6610898" y="2313814"/>
                </a:cubicBezTo>
                <a:cubicBezTo>
                  <a:pt x="6663470" y="2528701"/>
                  <a:pt x="6591996" y="2712138"/>
                  <a:pt x="6610898" y="2998514"/>
                </a:cubicBezTo>
                <a:cubicBezTo>
                  <a:pt x="6629800" y="3284890"/>
                  <a:pt x="6589203" y="3280822"/>
                  <a:pt x="6610898" y="3541553"/>
                </a:cubicBezTo>
                <a:cubicBezTo>
                  <a:pt x="6632593" y="3802284"/>
                  <a:pt x="6586150" y="3912811"/>
                  <a:pt x="6610898" y="4084591"/>
                </a:cubicBezTo>
                <a:cubicBezTo>
                  <a:pt x="6635646" y="4256371"/>
                  <a:pt x="6570526" y="4443562"/>
                  <a:pt x="6610898" y="4722070"/>
                </a:cubicBezTo>
                <a:cubicBezTo>
                  <a:pt x="6456183" y="4747232"/>
                  <a:pt x="6343159" y="4719586"/>
                  <a:pt x="6192208" y="4722070"/>
                </a:cubicBezTo>
                <a:cubicBezTo>
                  <a:pt x="6041257" y="4724554"/>
                  <a:pt x="5932677" y="4709514"/>
                  <a:pt x="5773518" y="4722070"/>
                </a:cubicBezTo>
                <a:cubicBezTo>
                  <a:pt x="5614359" y="4734626"/>
                  <a:pt x="5365937" y="4700728"/>
                  <a:pt x="5156500" y="4722070"/>
                </a:cubicBezTo>
                <a:cubicBezTo>
                  <a:pt x="4947063" y="4743412"/>
                  <a:pt x="4908260" y="4721979"/>
                  <a:pt x="4737810" y="4722070"/>
                </a:cubicBezTo>
                <a:cubicBezTo>
                  <a:pt x="4567360" y="4722161"/>
                  <a:pt x="4463986" y="4698617"/>
                  <a:pt x="4253011" y="4722070"/>
                </a:cubicBezTo>
                <a:cubicBezTo>
                  <a:pt x="4042036" y="4745523"/>
                  <a:pt x="3918656" y="4681449"/>
                  <a:pt x="3768212" y="4722070"/>
                </a:cubicBezTo>
                <a:cubicBezTo>
                  <a:pt x="3617768" y="4762691"/>
                  <a:pt x="3347508" y="4667924"/>
                  <a:pt x="3151195" y="4722070"/>
                </a:cubicBezTo>
                <a:cubicBezTo>
                  <a:pt x="2954882" y="4776216"/>
                  <a:pt x="2913227" y="4696865"/>
                  <a:pt x="2732505" y="4722070"/>
                </a:cubicBezTo>
                <a:cubicBezTo>
                  <a:pt x="2551783" y="4747275"/>
                  <a:pt x="2492355" y="4696113"/>
                  <a:pt x="2379923" y="4722070"/>
                </a:cubicBezTo>
                <a:cubicBezTo>
                  <a:pt x="2267491" y="4748027"/>
                  <a:pt x="2115474" y="4686089"/>
                  <a:pt x="1895124" y="4722070"/>
                </a:cubicBezTo>
                <a:cubicBezTo>
                  <a:pt x="1674774" y="4758051"/>
                  <a:pt x="1641270" y="4689256"/>
                  <a:pt x="1542543" y="4722070"/>
                </a:cubicBezTo>
                <a:cubicBezTo>
                  <a:pt x="1443816" y="4754884"/>
                  <a:pt x="1156488" y="4679170"/>
                  <a:pt x="1057744" y="4722070"/>
                </a:cubicBezTo>
                <a:cubicBezTo>
                  <a:pt x="959000" y="4764970"/>
                  <a:pt x="795340" y="4701635"/>
                  <a:pt x="572944" y="4722070"/>
                </a:cubicBezTo>
                <a:cubicBezTo>
                  <a:pt x="350548" y="4742505"/>
                  <a:pt x="125294" y="4713206"/>
                  <a:pt x="0" y="4722070"/>
                </a:cubicBezTo>
                <a:cubicBezTo>
                  <a:pt x="-31666" y="4565304"/>
                  <a:pt x="54215" y="4272170"/>
                  <a:pt x="0" y="4131811"/>
                </a:cubicBezTo>
                <a:cubicBezTo>
                  <a:pt x="-54215" y="3991452"/>
                  <a:pt x="19512" y="3744483"/>
                  <a:pt x="0" y="3541553"/>
                </a:cubicBezTo>
                <a:cubicBezTo>
                  <a:pt x="-19512" y="3338623"/>
                  <a:pt x="859" y="3210634"/>
                  <a:pt x="0" y="3045735"/>
                </a:cubicBezTo>
                <a:cubicBezTo>
                  <a:pt x="-859" y="2880836"/>
                  <a:pt x="21152" y="2656646"/>
                  <a:pt x="0" y="2502697"/>
                </a:cubicBezTo>
                <a:cubicBezTo>
                  <a:pt x="-21152" y="2348748"/>
                  <a:pt x="44093" y="2197144"/>
                  <a:pt x="0" y="2054100"/>
                </a:cubicBezTo>
                <a:cubicBezTo>
                  <a:pt x="-44093" y="1911056"/>
                  <a:pt x="80493" y="1566049"/>
                  <a:pt x="0" y="1369400"/>
                </a:cubicBezTo>
                <a:cubicBezTo>
                  <a:pt x="-80493" y="1172751"/>
                  <a:pt x="66332" y="939464"/>
                  <a:pt x="0" y="731921"/>
                </a:cubicBezTo>
                <a:cubicBezTo>
                  <a:pt x="-66332" y="524378"/>
                  <a:pt x="2749" y="146954"/>
                  <a:pt x="0" y="0"/>
                </a:cubicBezTo>
                <a:close/>
              </a:path>
              <a:path w="6610898" h="4722070" stroke="0" extrusionOk="0">
                <a:moveTo>
                  <a:pt x="0" y="0"/>
                </a:moveTo>
                <a:cubicBezTo>
                  <a:pt x="164013" y="-1199"/>
                  <a:pt x="262181" y="14528"/>
                  <a:pt x="352581" y="0"/>
                </a:cubicBezTo>
                <a:cubicBezTo>
                  <a:pt x="442981" y="-14528"/>
                  <a:pt x="773080" y="65943"/>
                  <a:pt x="1035707" y="0"/>
                </a:cubicBezTo>
                <a:cubicBezTo>
                  <a:pt x="1298334" y="-65943"/>
                  <a:pt x="1451869" y="3965"/>
                  <a:pt x="1718833" y="0"/>
                </a:cubicBezTo>
                <a:cubicBezTo>
                  <a:pt x="1985797" y="-3965"/>
                  <a:pt x="2151508" y="42464"/>
                  <a:pt x="2401960" y="0"/>
                </a:cubicBezTo>
                <a:cubicBezTo>
                  <a:pt x="2652412" y="-42464"/>
                  <a:pt x="2901709" y="11151"/>
                  <a:pt x="3085086" y="0"/>
                </a:cubicBezTo>
                <a:cubicBezTo>
                  <a:pt x="3268463" y="-11151"/>
                  <a:pt x="3508554" y="48937"/>
                  <a:pt x="3702103" y="0"/>
                </a:cubicBezTo>
                <a:cubicBezTo>
                  <a:pt x="3895652" y="-48937"/>
                  <a:pt x="3944417" y="30868"/>
                  <a:pt x="4054684" y="0"/>
                </a:cubicBezTo>
                <a:cubicBezTo>
                  <a:pt x="4164951" y="-30868"/>
                  <a:pt x="4433835" y="2707"/>
                  <a:pt x="4539483" y="0"/>
                </a:cubicBezTo>
                <a:cubicBezTo>
                  <a:pt x="4645131" y="-2707"/>
                  <a:pt x="4733360" y="1476"/>
                  <a:pt x="4892065" y="0"/>
                </a:cubicBezTo>
                <a:cubicBezTo>
                  <a:pt x="5050770" y="-1476"/>
                  <a:pt x="5190985" y="65515"/>
                  <a:pt x="5442973" y="0"/>
                </a:cubicBezTo>
                <a:cubicBezTo>
                  <a:pt x="5694961" y="-65515"/>
                  <a:pt x="5649745" y="22709"/>
                  <a:pt x="5795554" y="0"/>
                </a:cubicBezTo>
                <a:cubicBezTo>
                  <a:pt x="5941363" y="-22709"/>
                  <a:pt x="6364465" y="37701"/>
                  <a:pt x="6610898" y="0"/>
                </a:cubicBezTo>
                <a:cubicBezTo>
                  <a:pt x="6689052" y="322774"/>
                  <a:pt x="6539807" y="386491"/>
                  <a:pt x="6610898" y="684700"/>
                </a:cubicBezTo>
                <a:cubicBezTo>
                  <a:pt x="6681989" y="982909"/>
                  <a:pt x="6592563" y="1148812"/>
                  <a:pt x="6610898" y="1322180"/>
                </a:cubicBezTo>
                <a:cubicBezTo>
                  <a:pt x="6629233" y="1495548"/>
                  <a:pt x="6553953" y="1657610"/>
                  <a:pt x="6610898" y="1865218"/>
                </a:cubicBezTo>
                <a:cubicBezTo>
                  <a:pt x="6667843" y="2072826"/>
                  <a:pt x="6607954" y="2226561"/>
                  <a:pt x="6610898" y="2502697"/>
                </a:cubicBezTo>
                <a:cubicBezTo>
                  <a:pt x="6613842" y="2778833"/>
                  <a:pt x="6592978" y="2927110"/>
                  <a:pt x="6610898" y="3140177"/>
                </a:cubicBezTo>
                <a:cubicBezTo>
                  <a:pt x="6628818" y="3353244"/>
                  <a:pt x="6574420" y="3452791"/>
                  <a:pt x="6610898" y="3588773"/>
                </a:cubicBezTo>
                <a:cubicBezTo>
                  <a:pt x="6647376" y="3724755"/>
                  <a:pt x="6595957" y="3955545"/>
                  <a:pt x="6610898" y="4179032"/>
                </a:cubicBezTo>
                <a:cubicBezTo>
                  <a:pt x="6625839" y="4402519"/>
                  <a:pt x="6566204" y="4476804"/>
                  <a:pt x="6610898" y="4722070"/>
                </a:cubicBezTo>
                <a:cubicBezTo>
                  <a:pt x="6375013" y="4749689"/>
                  <a:pt x="6255650" y="4718040"/>
                  <a:pt x="5993881" y="4722070"/>
                </a:cubicBezTo>
                <a:cubicBezTo>
                  <a:pt x="5732112" y="4726100"/>
                  <a:pt x="5715809" y="4706527"/>
                  <a:pt x="5641300" y="4722070"/>
                </a:cubicBezTo>
                <a:cubicBezTo>
                  <a:pt x="5566791" y="4737613"/>
                  <a:pt x="5289034" y="4693149"/>
                  <a:pt x="5156500" y="4722070"/>
                </a:cubicBezTo>
                <a:cubicBezTo>
                  <a:pt x="5023966" y="4750991"/>
                  <a:pt x="4771934" y="4666109"/>
                  <a:pt x="4605592" y="4722070"/>
                </a:cubicBezTo>
                <a:cubicBezTo>
                  <a:pt x="4439250" y="4778031"/>
                  <a:pt x="4138203" y="4704641"/>
                  <a:pt x="3922466" y="4722070"/>
                </a:cubicBezTo>
                <a:cubicBezTo>
                  <a:pt x="3706729" y="4739499"/>
                  <a:pt x="3677588" y="4697484"/>
                  <a:pt x="3569885" y="4722070"/>
                </a:cubicBezTo>
                <a:cubicBezTo>
                  <a:pt x="3462182" y="4746656"/>
                  <a:pt x="3142054" y="4654605"/>
                  <a:pt x="2952868" y="4722070"/>
                </a:cubicBezTo>
                <a:cubicBezTo>
                  <a:pt x="2763682" y="4789535"/>
                  <a:pt x="2692697" y="4720488"/>
                  <a:pt x="2534178" y="4722070"/>
                </a:cubicBezTo>
                <a:cubicBezTo>
                  <a:pt x="2375659" y="4723652"/>
                  <a:pt x="2218680" y="4721499"/>
                  <a:pt x="2115487" y="4722070"/>
                </a:cubicBezTo>
                <a:cubicBezTo>
                  <a:pt x="2012294" y="4722641"/>
                  <a:pt x="1810798" y="4715494"/>
                  <a:pt x="1696797" y="4722070"/>
                </a:cubicBezTo>
                <a:cubicBezTo>
                  <a:pt x="1582796" y="4728646"/>
                  <a:pt x="1260016" y="4662575"/>
                  <a:pt x="1079780" y="4722070"/>
                </a:cubicBezTo>
                <a:cubicBezTo>
                  <a:pt x="899544" y="4781565"/>
                  <a:pt x="776938" y="4712414"/>
                  <a:pt x="528872" y="4722070"/>
                </a:cubicBezTo>
                <a:cubicBezTo>
                  <a:pt x="280806" y="4731726"/>
                  <a:pt x="140396" y="4706814"/>
                  <a:pt x="0" y="4722070"/>
                </a:cubicBezTo>
                <a:cubicBezTo>
                  <a:pt x="-19938" y="4438502"/>
                  <a:pt x="23327" y="4331179"/>
                  <a:pt x="0" y="4131811"/>
                </a:cubicBezTo>
                <a:cubicBezTo>
                  <a:pt x="-23327" y="3932443"/>
                  <a:pt x="42782" y="3792741"/>
                  <a:pt x="0" y="3494332"/>
                </a:cubicBezTo>
                <a:cubicBezTo>
                  <a:pt x="-42782" y="3195923"/>
                  <a:pt x="1790" y="3071073"/>
                  <a:pt x="0" y="2951294"/>
                </a:cubicBezTo>
                <a:cubicBezTo>
                  <a:pt x="-1790" y="2831515"/>
                  <a:pt x="10999" y="2423460"/>
                  <a:pt x="0" y="2266594"/>
                </a:cubicBezTo>
                <a:cubicBezTo>
                  <a:pt x="-10999" y="2109728"/>
                  <a:pt x="37915" y="1817513"/>
                  <a:pt x="0" y="1629114"/>
                </a:cubicBezTo>
                <a:cubicBezTo>
                  <a:pt x="-37915" y="1440715"/>
                  <a:pt x="70361" y="1129637"/>
                  <a:pt x="0" y="991635"/>
                </a:cubicBezTo>
                <a:cubicBezTo>
                  <a:pt x="-70361" y="853633"/>
                  <a:pt x="37038" y="207628"/>
                  <a:pt x="0" y="0"/>
                </a:cubicBezTo>
                <a:close/>
              </a:path>
            </a:pathLst>
          </a:custGeom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77541890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BB59875F-95EA-6266-AECA-13630690C6BE}"/>
              </a:ext>
            </a:extLst>
          </p:cNvPr>
          <p:cNvSpPr txBox="1"/>
          <p:nvPr/>
        </p:nvSpPr>
        <p:spPr>
          <a:xfrm>
            <a:off x="134077" y="259308"/>
            <a:ext cx="5120311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objetivo de este análisis fue evaluar si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el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flujo total de vehículos por día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difiere significativamente entre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días hábiles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y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no hábiles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. Dado que el tránsito diario presenta una distribución claramente no normal —tal como se observa en el histograma— se aplicó el test no paramétrico de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Wilcoxon Rank-Sum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histograma muestra que los valores diarios de flujo presentan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alta variabilidad interna</a:t>
            </a:r>
            <a:r>
              <a:rPr lang="es-MX" sz="1600" dirty="0">
                <a:latin typeface="Arsenica Trial Demibold" panose="00000700000000000000" pitchFamily="2" charset="0"/>
                <a:cs typeface="Arial" panose="020B0604020202020204" pitchFamily="34" charset="0"/>
              </a:rPr>
              <a:t>,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con algunos días alcanzando volúmenes notablemente superiores al promedio. Esta dispersión contribuye directamente a la falta de diferencias estadísticamente significativas detectadas por el test Wilcoxon.</a:t>
            </a: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Resultado del test: W = </a:t>
            </a: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es-MX" sz="16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/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p-</a:t>
            </a:r>
            <a:r>
              <a:rPr lang="es-MX" sz="1600" b="1" dirty="0" err="1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value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= </a:t>
            </a: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0.129</a:t>
            </a:r>
            <a:endParaRPr lang="es-MX" sz="1600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El resultado indica que </a:t>
            </a: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existe evidencia estadísticamente significativa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para afirmar que el flujo total diario difiere entre días hábiles y no hábiles, implica que, aunque los análisis descriptivos sugieren ciertos patrones</a:t>
            </a:r>
            <a:r>
              <a:rPr lang="es-MX" sz="1600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MX" sz="16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las diferencias en volumen diario no son lo suficientemente consistentes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 como para ser confirmadas </a:t>
            </a:r>
            <a:r>
              <a:rPr lang="es-MX" sz="1600" dirty="0" err="1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inferencialmente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2818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Mapa&#10;&#10;El contenido generado por IA puede ser incorrecto.">
            <a:extLst>
              <a:ext uri="{FF2B5EF4-FFF2-40B4-BE49-F238E27FC236}">
                <a16:creationId xmlns:a16="http://schemas.microsoft.com/office/drawing/2014/main" id="{FB3041DF-865F-D25D-2FB4-6E1C2EF0D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9" b="5114"/>
          <a:stretch>
            <a:fillRect/>
          </a:stretch>
        </p:blipFill>
        <p:spPr>
          <a:xfrm>
            <a:off x="697412" y="341111"/>
            <a:ext cx="4540154" cy="5500686"/>
          </a:xfrm>
          <a:prstGeom prst="rect">
            <a:avLst/>
          </a:prstGeom>
        </p:spPr>
      </p:pic>
      <p:pic>
        <p:nvPicPr>
          <p:cNvPr id="10" name="Imagen 9" descr="Un camión en una carretera&#10;&#10;El contenido generado por IA puede ser incorrecto.">
            <a:extLst>
              <a:ext uri="{FF2B5EF4-FFF2-40B4-BE49-F238E27FC236}">
                <a16:creationId xmlns:a16="http://schemas.microsoft.com/office/drawing/2014/main" id="{89F5FD2F-5C9C-CC00-ED52-200AB1883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16" y="1078482"/>
            <a:ext cx="9493472" cy="5176909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C59F78A-9125-83DA-5E27-4BBDB019E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  <p:pic>
        <p:nvPicPr>
          <p:cNvPr id="14" name="Imagen 13" descr="Imagen que contiene interior, tabla, oscuro, tazón&#10;&#10;El contenido generado por IA puede ser incorrecto.">
            <a:extLst>
              <a:ext uri="{FF2B5EF4-FFF2-40B4-BE49-F238E27FC236}">
                <a16:creationId xmlns:a16="http://schemas.microsoft.com/office/drawing/2014/main" id="{755B81B0-3F03-0404-3DBB-5811313B2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585" y="-147411"/>
            <a:ext cx="68580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1BBFD30-FCCA-8BC6-5F54-B6AFE22F5DEE}"/>
              </a:ext>
            </a:extLst>
          </p:cNvPr>
          <p:cNvSpPr txBox="1"/>
          <p:nvPr/>
        </p:nvSpPr>
        <p:spPr>
          <a:xfrm>
            <a:off x="3201918" y="90751"/>
            <a:ext cx="56368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CONCLUSIÓN</a:t>
            </a:r>
            <a:endParaRPr lang="es-AR" sz="6000" b="1" dirty="0">
              <a:highlight>
                <a:srgbClr val="FBDA21"/>
              </a:highlight>
              <a:latin typeface="Arsenica Trial Demibold" panose="00000700000000000000" pitchFamily="2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0B65C25-EFB3-4605-FE1D-B15A7A1D9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6967" y="956686"/>
            <a:ext cx="7078063" cy="5753903"/>
          </a:xfrm>
          <a:prstGeom prst="rect">
            <a:avLst/>
          </a:prstGeom>
          <a:ln w="3810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523454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EBBC4C6-3001-3C25-6752-460FDF51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95221F-FDC6-6248-0B74-0B21C265E652}"/>
              </a:ext>
            </a:extLst>
          </p:cNvPr>
          <p:cNvSpPr txBox="1"/>
          <p:nvPr/>
        </p:nvSpPr>
        <p:spPr>
          <a:xfrm>
            <a:off x="3277564" y="2136338"/>
            <a:ext cx="563687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¡GRACIAS!</a:t>
            </a:r>
            <a:endParaRPr lang="es-AR" sz="6000" b="1" dirty="0">
              <a:highlight>
                <a:srgbClr val="FBDA21"/>
              </a:highlight>
              <a:latin typeface="Arsenica Trial Demibold" panose="00000700000000000000" pitchFamily="2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5A96B0A-28A0-50BC-C594-07DB8C9FD45E}"/>
              </a:ext>
            </a:extLst>
          </p:cNvPr>
          <p:cNvSpPr txBox="1"/>
          <p:nvPr/>
        </p:nvSpPr>
        <p:spPr>
          <a:xfrm>
            <a:off x="4076130" y="3429000"/>
            <a:ext cx="4039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Micaela </a:t>
            </a:r>
            <a:r>
              <a:rPr lang="es-AR" b="1" dirty="0" err="1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Pecnik</a:t>
            </a:r>
            <a:r>
              <a:rPr lang="es-AR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90902</a:t>
            </a:r>
          </a:p>
          <a:p>
            <a:pPr algn="ctr"/>
            <a:r>
              <a:rPr lang="es-AR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Guillermina Galvan, 911489</a:t>
            </a:r>
          </a:p>
        </p:txBody>
      </p:sp>
    </p:spTree>
    <p:extLst>
      <p:ext uri="{BB962C8B-B14F-4D97-AF65-F5344CB8AC3E}">
        <p14:creationId xmlns:p14="http://schemas.microsoft.com/office/powerpoint/2010/main" val="3254135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A346D7B-AE73-D803-ACC3-BFE2B0201FE1}"/>
              </a:ext>
            </a:extLst>
          </p:cNvPr>
          <p:cNvSpPr/>
          <p:nvPr/>
        </p:nvSpPr>
        <p:spPr>
          <a:xfrm>
            <a:off x="1566941" y="206830"/>
            <a:ext cx="4486155" cy="5244846"/>
          </a:xfrm>
          <a:prstGeom prst="rect">
            <a:avLst/>
          </a:prstGeom>
          <a:solidFill>
            <a:srgbClr val="FBDA21"/>
          </a:solidFill>
          <a:ln>
            <a:solidFill>
              <a:srgbClr val="FBDA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4" name="Imagen 3" descr="Una señal de tránsito en una calle">
            <a:extLst>
              <a:ext uri="{FF2B5EF4-FFF2-40B4-BE49-F238E27FC236}">
                <a16:creationId xmlns:a16="http://schemas.microsoft.com/office/drawing/2014/main" id="{74B0C327-14EA-1654-A588-2AA5A63F13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03"/>
          <a:stretch>
            <a:fillRect/>
          </a:stretch>
        </p:blipFill>
        <p:spPr>
          <a:xfrm>
            <a:off x="752855" y="582673"/>
            <a:ext cx="4727939" cy="5244847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12231DF-CE3E-6718-E8FC-29A19FB0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56353" y="6563179"/>
            <a:ext cx="5735647" cy="294821"/>
          </a:xfrm>
        </p:spPr>
        <p:txBody>
          <a:bodyPr/>
          <a:lstStyle/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C26090-EADF-7533-6962-CBF0B30743BA}"/>
              </a:ext>
            </a:extLst>
          </p:cNvPr>
          <p:cNvSpPr txBox="1"/>
          <p:nvPr/>
        </p:nvSpPr>
        <p:spPr>
          <a:xfrm>
            <a:off x="6456352" y="2236036"/>
            <a:ext cx="4154811" cy="2554545"/>
          </a:xfrm>
          <a:custGeom>
            <a:avLst/>
            <a:gdLst>
              <a:gd name="connsiteX0" fmla="*/ 0 w 4154811"/>
              <a:gd name="connsiteY0" fmla="*/ 0 h 2554545"/>
              <a:gd name="connsiteX1" fmla="*/ 4154811 w 4154811"/>
              <a:gd name="connsiteY1" fmla="*/ 0 h 2554545"/>
              <a:gd name="connsiteX2" fmla="*/ 4154811 w 4154811"/>
              <a:gd name="connsiteY2" fmla="*/ 2554545 h 2554545"/>
              <a:gd name="connsiteX3" fmla="*/ 0 w 4154811"/>
              <a:gd name="connsiteY3" fmla="*/ 2554545 h 2554545"/>
              <a:gd name="connsiteX4" fmla="*/ 0 w 4154811"/>
              <a:gd name="connsiteY4" fmla="*/ 0 h 255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4811" h="2554545" fill="none" extrusionOk="0">
                <a:moveTo>
                  <a:pt x="0" y="0"/>
                </a:moveTo>
                <a:cubicBezTo>
                  <a:pt x="1802194" y="-134579"/>
                  <a:pt x="2113409" y="105423"/>
                  <a:pt x="4154811" y="0"/>
                </a:cubicBezTo>
                <a:cubicBezTo>
                  <a:pt x="4225378" y="867053"/>
                  <a:pt x="4170601" y="1660121"/>
                  <a:pt x="4154811" y="2554545"/>
                </a:cubicBezTo>
                <a:cubicBezTo>
                  <a:pt x="3069043" y="2431198"/>
                  <a:pt x="1980956" y="2499222"/>
                  <a:pt x="0" y="2554545"/>
                </a:cubicBezTo>
                <a:cubicBezTo>
                  <a:pt x="-71955" y="1919060"/>
                  <a:pt x="-35989" y="288165"/>
                  <a:pt x="0" y="0"/>
                </a:cubicBezTo>
                <a:close/>
              </a:path>
              <a:path w="4154811" h="2554545" stroke="0" extrusionOk="0">
                <a:moveTo>
                  <a:pt x="0" y="0"/>
                </a:moveTo>
                <a:cubicBezTo>
                  <a:pt x="1754451" y="49695"/>
                  <a:pt x="3060027" y="-49749"/>
                  <a:pt x="4154811" y="0"/>
                </a:cubicBezTo>
                <a:cubicBezTo>
                  <a:pt x="4123612" y="555549"/>
                  <a:pt x="4012570" y="1534334"/>
                  <a:pt x="4154811" y="2554545"/>
                </a:cubicBezTo>
                <a:cubicBezTo>
                  <a:pt x="3556424" y="2673394"/>
                  <a:pt x="917147" y="2653965"/>
                  <a:pt x="0" y="2554545"/>
                </a:cubicBezTo>
                <a:cubicBezTo>
                  <a:pt x="153964" y="1958181"/>
                  <a:pt x="101852" y="310753"/>
                  <a:pt x="0" y="0"/>
                </a:cubicBezTo>
                <a:close/>
              </a:path>
            </a:pathLst>
          </a:custGeom>
          <a:solidFill>
            <a:srgbClr val="FBDA21"/>
          </a:solidFill>
          <a:ln w="76200">
            <a:solidFill>
              <a:schemeClr val="tx1">
                <a:lumMod val="95000"/>
                <a:lumOff val="5000"/>
              </a:schemeClr>
            </a:solidFill>
            <a:extLst>
              <a:ext uri="{C807C97D-BFC1-408E-A445-0C87EB9F89A2}">
                <ask:lineSketchStyleProps xmlns:ask="http://schemas.microsoft.com/office/drawing/2018/sketchyshapes" sd="104120944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s-MX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OBJETO</a:t>
            </a:r>
          </a:p>
          <a:p>
            <a:pPr marL="342900" indent="-342900" algn="just">
              <a:buAutoNum type="arabicPeriod"/>
            </a:pPr>
            <a:r>
              <a:rPr lang="es-MX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 Y ANÁLISIS </a:t>
            </a:r>
          </a:p>
          <a:p>
            <a:pPr marL="342900" indent="-342900" algn="just">
              <a:buAutoNum type="arabicPeriod"/>
            </a:pPr>
            <a:r>
              <a:rPr lang="es-MX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CONCLUSIÓN</a:t>
            </a:r>
            <a:endParaRPr lang="es-AR" sz="4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Patrón de fondo">
            <a:extLst>
              <a:ext uri="{FF2B5EF4-FFF2-40B4-BE49-F238E27FC236}">
                <a16:creationId xmlns:a16="http://schemas.microsoft.com/office/drawing/2014/main" id="{DAF0A728-D06D-00A0-2E6D-285139412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51" y="582673"/>
            <a:ext cx="4714043" cy="5244846"/>
          </a:xfrm>
          <a:prstGeom prst="rect">
            <a:avLst/>
          </a:prstGeom>
          <a:ln w="19050">
            <a:solidFill>
              <a:srgbClr val="FBDA21"/>
            </a:solidFill>
          </a:ln>
        </p:spPr>
      </p:pic>
    </p:spTree>
    <p:extLst>
      <p:ext uri="{BB962C8B-B14F-4D97-AF65-F5344CB8AC3E}">
        <p14:creationId xmlns:p14="http://schemas.microsoft.com/office/powerpoint/2010/main" val="8665503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97A78-8AA7-E04A-74EA-AA5B5F9C2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A54B62B0-90E8-E3C8-E238-0E52A37732D9}"/>
              </a:ext>
            </a:extLst>
          </p:cNvPr>
          <p:cNvSpPr/>
          <p:nvPr/>
        </p:nvSpPr>
        <p:spPr>
          <a:xfrm>
            <a:off x="7835679" y="-92597"/>
            <a:ext cx="4461870" cy="7454346"/>
          </a:xfrm>
          <a:custGeom>
            <a:avLst/>
            <a:gdLst>
              <a:gd name="connsiteX0" fmla="*/ 3866327 w 5023795"/>
              <a:gd name="connsiteY0" fmla="*/ 451412 h 7454346"/>
              <a:gd name="connsiteX1" fmla="*/ 3947350 w 5023795"/>
              <a:gd name="connsiteY1" fmla="*/ 486136 h 7454346"/>
              <a:gd name="connsiteX2" fmla="*/ 4132545 w 5023795"/>
              <a:gd name="connsiteY2" fmla="*/ 1145893 h 7454346"/>
              <a:gd name="connsiteX3" fmla="*/ 4063097 w 5023795"/>
              <a:gd name="connsiteY3" fmla="*/ 2789498 h 7454346"/>
              <a:gd name="connsiteX4" fmla="*/ 3553811 w 5023795"/>
              <a:gd name="connsiteY4" fmla="*/ 4375230 h 7454346"/>
              <a:gd name="connsiteX5" fmla="*/ 3148697 w 5023795"/>
              <a:gd name="connsiteY5" fmla="*/ 5023412 h 7454346"/>
              <a:gd name="connsiteX6" fmla="*/ 2488940 w 5023795"/>
              <a:gd name="connsiteY6" fmla="*/ 5798916 h 7454346"/>
              <a:gd name="connsiteX7" fmla="*/ 2130125 w 5023795"/>
              <a:gd name="connsiteY7" fmla="*/ 5972536 h 7454346"/>
              <a:gd name="connsiteX8" fmla="*/ 1725011 w 5023795"/>
              <a:gd name="connsiteY8" fmla="*/ 6088283 h 7454346"/>
              <a:gd name="connsiteX9" fmla="*/ 1447218 w 5023795"/>
              <a:gd name="connsiteY9" fmla="*/ 6123007 h 7454346"/>
              <a:gd name="connsiteX10" fmla="*/ 405497 w 5023795"/>
              <a:gd name="connsiteY10" fmla="*/ 6018835 h 7454346"/>
              <a:gd name="connsiteX11" fmla="*/ 81406 w 5023795"/>
              <a:gd name="connsiteY11" fmla="*/ 5868364 h 7454346"/>
              <a:gd name="connsiteX12" fmla="*/ 35107 w 5023795"/>
              <a:gd name="connsiteY12" fmla="*/ 5810491 h 7454346"/>
              <a:gd name="connsiteX13" fmla="*/ 383 w 5023795"/>
              <a:gd name="connsiteY13" fmla="*/ 5775767 h 7454346"/>
              <a:gd name="connsiteX14" fmla="*/ 46681 w 5023795"/>
              <a:gd name="connsiteY14" fmla="*/ 5764192 h 7454346"/>
              <a:gd name="connsiteX15" fmla="*/ 104555 w 5023795"/>
              <a:gd name="connsiteY15" fmla="*/ 5717893 h 7454346"/>
              <a:gd name="connsiteX16" fmla="*/ 486519 w 5023795"/>
              <a:gd name="connsiteY16" fmla="*/ 5104435 h 7454346"/>
              <a:gd name="connsiteX17" fmla="*/ 1088403 w 5023795"/>
              <a:gd name="connsiteY17" fmla="*/ 3692324 h 7454346"/>
              <a:gd name="connsiteX18" fmla="*/ 2164849 w 5023795"/>
              <a:gd name="connsiteY18" fmla="*/ 1689903 h 7454346"/>
              <a:gd name="connsiteX19" fmla="*/ 2870904 w 5023795"/>
              <a:gd name="connsiteY19" fmla="*/ 1192192 h 7454346"/>
              <a:gd name="connsiteX20" fmla="*/ 3264444 w 5023795"/>
              <a:gd name="connsiteY20" fmla="*/ 1157468 h 7454346"/>
              <a:gd name="connsiteX21" fmla="*/ 3611684 w 5023795"/>
              <a:gd name="connsiteY21" fmla="*/ 1215341 h 7454346"/>
              <a:gd name="connsiteX22" fmla="*/ 3750580 w 5023795"/>
              <a:gd name="connsiteY22" fmla="*/ 1574156 h 7454346"/>
              <a:gd name="connsiteX23" fmla="*/ 3600109 w 5023795"/>
              <a:gd name="connsiteY23" fmla="*/ 3727048 h 7454346"/>
              <a:gd name="connsiteX24" fmla="*/ 3461213 w 5023795"/>
              <a:gd name="connsiteY24" fmla="*/ 4629873 h 7454346"/>
              <a:gd name="connsiteX25" fmla="*/ 2720433 w 5023795"/>
              <a:gd name="connsiteY25" fmla="*/ 5984111 h 7454346"/>
              <a:gd name="connsiteX26" fmla="*/ 2546813 w 5023795"/>
              <a:gd name="connsiteY26" fmla="*/ 6123007 h 7454346"/>
              <a:gd name="connsiteX27" fmla="*/ 2269021 w 5023795"/>
              <a:gd name="connsiteY27" fmla="*/ 5995686 h 7454346"/>
              <a:gd name="connsiteX28" fmla="*/ 1840757 w 5023795"/>
              <a:gd name="connsiteY28" fmla="*/ 4803493 h 7454346"/>
              <a:gd name="connsiteX29" fmla="*/ 2211147 w 5023795"/>
              <a:gd name="connsiteY29" fmla="*/ 3356658 h 7454346"/>
              <a:gd name="connsiteX30" fmla="*/ 4491360 w 5023795"/>
              <a:gd name="connsiteY30" fmla="*/ 2222339 h 7454346"/>
              <a:gd name="connsiteX31" fmla="*/ 4618681 w 5023795"/>
              <a:gd name="connsiteY31" fmla="*/ 2361235 h 7454346"/>
              <a:gd name="connsiteX32" fmla="*/ 2940352 w 5023795"/>
              <a:gd name="connsiteY32" fmla="*/ 5798916 h 7454346"/>
              <a:gd name="connsiteX33" fmla="*/ 2546813 w 5023795"/>
              <a:gd name="connsiteY33" fmla="*/ 6088283 h 7454346"/>
              <a:gd name="connsiteX34" fmla="*/ 2280595 w 5023795"/>
              <a:gd name="connsiteY34" fmla="*/ 5486400 h 7454346"/>
              <a:gd name="connsiteX35" fmla="*/ 2685709 w 5023795"/>
              <a:gd name="connsiteY35" fmla="*/ 3761772 h 7454346"/>
              <a:gd name="connsiteX36" fmla="*/ 3333892 w 5023795"/>
              <a:gd name="connsiteY36" fmla="*/ 3368232 h 7454346"/>
              <a:gd name="connsiteX37" fmla="*/ 3982074 w 5023795"/>
              <a:gd name="connsiteY37" fmla="*/ 3657600 h 7454346"/>
              <a:gd name="connsiteX38" fmla="*/ 4468211 w 5023795"/>
              <a:gd name="connsiteY38" fmla="*/ 4502551 h 7454346"/>
              <a:gd name="connsiteX39" fmla="*/ 4364038 w 5023795"/>
              <a:gd name="connsiteY39" fmla="*/ 5416951 h 7454346"/>
              <a:gd name="connsiteX40" fmla="*/ 3148697 w 5023795"/>
              <a:gd name="connsiteY40" fmla="*/ 7095281 h 7454346"/>
              <a:gd name="connsiteX41" fmla="*/ 3044525 w 5023795"/>
              <a:gd name="connsiteY41" fmla="*/ 6667017 h 7454346"/>
              <a:gd name="connsiteX42" fmla="*/ 3889476 w 5023795"/>
              <a:gd name="connsiteY42" fmla="*/ 5671594 h 7454346"/>
              <a:gd name="connsiteX43" fmla="*/ 4445061 w 5023795"/>
              <a:gd name="connsiteY43" fmla="*/ 5706319 h 7454346"/>
              <a:gd name="connsiteX44" fmla="*/ 5023795 w 5023795"/>
              <a:gd name="connsiteY44" fmla="*/ 6875362 h 7454346"/>
              <a:gd name="connsiteX45" fmla="*/ 3796879 w 5023795"/>
              <a:gd name="connsiteY45" fmla="*/ 7454096 h 7454346"/>
              <a:gd name="connsiteX46" fmla="*/ 3461213 w 5023795"/>
              <a:gd name="connsiteY46" fmla="*/ 7338349 h 7454346"/>
              <a:gd name="connsiteX47" fmla="*/ 2986651 w 5023795"/>
              <a:gd name="connsiteY47" fmla="*/ 6759615 h 7454346"/>
              <a:gd name="connsiteX48" fmla="*/ 3067674 w 5023795"/>
              <a:gd name="connsiteY48" fmla="*/ 6400800 h 7454346"/>
              <a:gd name="connsiteX49" fmla="*/ 3519087 w 5023795"/>
              <a:gd name="connsiteY49" fmla="*/ 5984111 h 7454346"/>
              <a:gd name="connsiteX50" fmla="*/ 2477365 w 5023795"/>
              <a:gd name="connsiteY50" fmla="*/ 7141579 h 7454346"/>
              <a:gd name="connsiteX51" fmla="*/ 2141699 w 5023795"/>
              <a:gd name="connsiteY51" fmla="*/ 7095281 h 7454346"/>
              <a:gd name="connsiteX52" fmla="*/ 903208 w 5023795"/>
              <a:gd name="connsiteY52" fmla="*/ 6528121 h 7454346"/>
              <a:gd name="connsiteX53" fmla="*/ 891633 w 5023795"/>
              <a:gd name="connsiteY53" fmla="*/ 6238754 h 7454346"/>
              <a:gd name="connsiteX54" fmla="*/ 1400919 w 5023795"/>
              <a:gd name="connsiteY54" fmla="*/ 5787341 h 7454346"/>
              <a:gd name="connsiteX55" fmla="*/ 1505092 w 5023795"/>
              <a:gd name="connsiteY55" fmla="*/ 5833640 h 7454346"/>
              <a:gd name="connsiteX56" fmla="*/ 1099978 w 5023795"/>
              <a:gd name="connsiteY56" fmla="*/ 6354501 h 7454346"/>
              <a:gd name="connsiteX57" fmla="*/ 787461 w 5023795"/>
              <a:gd name="connsiteY57" fmla="*/ 6342926 h 7454346"/>
              <a:gd name="connsiteX58" fmla="*/ 683289 w 5023795"/>
              <a:gd name="connsiteY58" fmla="*/ 5937812 h 7454346"/>
              <a:gd name="connsiteX59" fmla="*/ 903208 w 5023795"/>
              <a:gd name="connsiteY59" fmla="*/ 2349660 h 7454346"/>
              <a:gd name="connsiteX60" fmla="*/ 1910206 w 5023795"/>
              <a:gd name="connsiteY60" fmla="*/ 983848 h 7454346"/>
              <a:gd name="connsiteX61" fmla="*/ 2882479 w 5023795"/>
              <a:gd name="connsiteY61" fmla="*/ 486136 h 7454346"/>
              <a:gd name="connsiteX62" fmla="*/ 3148697 w 5023795"/>
              <a:gd name="connsiteY62" fmla="*/ 1226916 h 7454346"/>
              <a:gd name="connsiteX63" fmla="*/ 1806033 w 5023795"/>
              <a:gd name="connsiteY63" fmla="*/ 2349660 h 7454346"/>
              <a:gd name="connsiteX64" fmla="*/ 1748160 w 5023795"/>
              <a:gd name="connsiteY64" fmla="*/ 2291787 h 7454346"/>
              <a:gd name="connsiteX65" fmla="*/ 1181000 w 5023795"/>
              <a:gd name="connsiteY65" fmla="*/ 821802 h 7454346"/>
              <a:gd name="connsiteX66" fmla="*/ 1331471 w 5023795"/>
              <a:gd name="connsiteY66" fmla="*/ 509286 h 7454346"/>
              <a:gd name="connsiteX67" fmla="*/ 1597689 w 5023795"/>
              <a:gd name="connsiteY67" fmla="*/ 486136 h 7454346"/>
              <a:gd name="connsiteX68" fmla="*/ 3252869 w 5023795"/>
              <a:gd name="connsiteY68" fmla="*/ 694481 h 7454346"/>
              <a:gd name="connsiteX69" fmla="*/ 3391765 w 5023795"/>
              <a:gd name="connsiteY69" fmla="*/ 902825 h 7454346"/>
              <a:gd name="connsiteX70" fmla="*/ 3345466 w 5023795"/>
              <a:gd name="connsiteY70" fmla="*/ 949124 h 7454346"/>
              <a:gd name="connsiteX71" fmla="*/ 2465790 w 5023795"/>
              <a:gd name="connsiteY71" fmla="*/ 1157468 h 7454346"/>
              <a:gd name="connsiteX72" fmla="*/ 2627836 w 5023795"/>
              <a:gd name="connsiteY72" fmla="*/ 532435 h 7454346"/>
              <a:gd name="connsiteX73" fmla="*/ 4259866 w 5023795"/>
              <a:gd name="connsiteY73" fmla="*/ 0 h 7454346"/>
              <a:gd name="connsiteX74" fmla="*/ 4977497 w 5023795"/>
              <a:gd name="connsiteY74" fmla="*/ 300941 h 7454346"/>
              <a:gd name="connsiteX75" fmla="*/ 5000646 w 5023795"/>
              <a:gd name="connsiteY75" fmla="*/ 347240 h 7454346"/>
              <a:gd name="connsiteX76" fmla="*/ 4827026 w 5023795"/>
              <a:gd name="connsiteY76" fmla="*/ 451412 h 7454346"/>
              <a:gd name="connsiteX77" fmla="*/ 4063097 w 5023795"/>
              <a:gd name="connsiteY77" fmla="*/ 798653 h 7454346"/>
              <a:gd name="connsiteX78" fmla="*/ 3889476 w 5023795"/>
              <a:gd name="connsiteY78" fmla="*/ 717630 h 7454346"/>
              <a:gd name="connsiteX79" fmla="*/ 3820028 w 5023795"/>
              <a:gd name="connsiteY79" fmla="*/ 277792 h 7454346"/>
              <a:gd name="connsiteX80" fmla="*/ 3866327 w 5023795"/>
              <a:gd name="connsiteY80" fmla="*/ 208344 h 74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023795" h="7454346">
                <a:moveTo>
                  <a:pt x="3866327" y="451412"/>
                </a:moveTo>
                <a:cubicBezTo>
                  <a:pt x="3893335" y="462987"/>
                  <a:pt x="3928743" y="463394"/>
                  <a:pt x="3947350" y="486136"/>
                </a:cubicBezTo>
                <a:cubicBezTo>
                  <a:pt x="4132812" y="712812"/>
                  <a:pt x="4091466" y="833694"/>
                  <a:pt x="4132545" y="1145893"/>
                </a:cubicBezTo>
                <a:cubicBezTo>
                  <a:pt x="4109396" y="1693761"/>
                  <a:pt x="4138023" y="2246284"/>
                  <a:pt x="4063097" y="2789498"/>
                </a:cubicBezTo>
                <a:cubicBezTo>
                  <a:pt x="4040656" y="2952192"/>
                  <a:pt x="3712847" y="4066160"/>
                  <a:pt x="3553811" y="4375230"/>
                </a:cubicBezTo>
                <a:cubicBezTo>
                  <a:pt x="3437234" y="4601785"/>
                  <a:pt x="3291087" y="4812124"/>
                  <a:pt x="3148697" y="5023412"/>
                </a:cubicBezTo>
                <a:cubicBezTo>
                  <a:pt x="3054434" y="5163286"/>
                  <a:pt x="2651955" y="5708352"/>
                  <a:pt x="2488940" y="5798916"/>
                </a:cubicBezTo>
                <a:cubicBezTo>
                  <a:pt x="2332146" y="5886023"/>
                  <a:pt x="2288100" y="5923169"/>
                  <a:pt x="2130125" y="5972536"/>
                </a:cubicBezTo>
                <a:cubicBezTo>
                  <a:pt x="1996076" y="6014426"/>
                  <a:pt x="1864876" y="6075568"/>
                  <a:pt x="1725011" y="6088283"/>
                </a:cubicBezTo>
                <a:cubicBezTo>
                  <a:pt x="1547150" y="6104453"/>
                  <a:pt x="1639809" y="6093378"/>
                  <a:pt x="1447218" y="6123007"/>
                </a:cubicBezTo>
                <a:cubicBezTo>
                  <a:pt x="989364" y="6107219"/>
                  <a:pt x="802838" y="6141094"/>
                  <a:pt x="405497" y="6018835"/>
                </a:cubicBezTo>
                <a:cubicBezTo>
                  <a:pt x="337119" y="5997796"/>
                  <a:pt x="170331" y="5912827"/>
                  <a:pt x="81406" y="5868364"/>
                </a:cubicBezTo>
                <a:cubicBezTo>
                  <a:pt x="65973" y="5849073"/>
                  <a:pt x="51375" y="5829083"/>
                  <a:pt x="35107" y="5810491"/>
                </a:cubicBezTo>
                <a:cubicBezTo>
                  <a:pt x="24328" y="5798172"/>
                  <a:pt x="-3587" y="5791647"/>
                  <a:pt x="383" y="5775767"/>
                </a:cubicBezTo>
                <a:cubicBezTo>
                  <a:pt x="4241" y="5760334"/>
                  <a:pt x="31248" y="5768050"/>
                  <a:pt x="46681" y="5764192"/>
                </a:cubicBezTo>
                <a:cubicBezTo>
                  <a:pt x="65972" y="5748759"/>
                  <a:pt x="88210" y="5736418"/>
                  <a:pt x="104555" y="5717893"/>
                </a:cubicBezTo>
                <a:cubicBezTo>
                  <a:pt x="249045" y="5554137"/>
                  <a:pt x="413254" y="5262687"/>
                  <a:pt x="486519" y="5104435"/>
                </a:cubicBezTo>
                <a:cubicBezTo>
                  <a:pt x="701487" y="4640105"/>
                  <a:pt x="891604" y="4164641"/>
                  <a:pt x="1088403" y="3692324"/>
                </a:cubicBezTo>
                <a:cubicBezTo>
                  <a:pt x="1486268" y="2737449"/>
                  <a:pt x="1456651" y="2553906"/>
                  <a:pt x="2164849" y="1689903"/>
                </a:cubicBezTo>
                <a:cubicBezTo>
                  <a:pt x="2177234" y="1674793"/>
                  <a:pt x="2708924" y="1236368"/>
                  <a:pt x="2870904" y="1192192"/>
                </a:cubicBezTo>
                <a:cubicBezTo>
                  <a:pt x="2997953" y="1157542"/>
                  <a:pt x="3133264" y="1169043"/>
                  <a:pt x="3264444" y="1157468"/>
                </a:cubicBezTo>
                <a:cubicBezTo>
                  <a:pt x="3380191" y="1176759"/>
                  <a:pt x="3522590" y="1138975"/>
                  <a:pt x="3611684" y="1215341"/>
                </a:cubicBezTo>
                <a:cubicBezTo>
                  <a:pt x="3709061" y="1298807"/>
                  <a:pt x="3751171" y="1445904"/>
                  <a:pt x="3750580" y="1574156"/>
                </a:cubicBezTo>
                <a:cubicBezTo>
                  <a:pt x="3747265" y="2293530"/>
                  <a:pt x="3667929" y="3010871"/>
                  <a:pt x="3600109" y="3727048"/>
                </a:cubicBezTo>
                <a:cubicBezTo>
                  <a:pt x="3571404" y="4030174"/>
                  <a:pt x="3543770" y="4336796"/>
                  <a:pt x="3461213" y="4629873"/>
                </a:cubicBezTo>
                <a:cubicBezTo>
                  <a:pt x="3326981" y="5106397"/>
                  <a:pt x="3023558" y="5597776"/>
                  <a:pt x="2720433" y="5984111"/>
                </a:cubicBezTo>
                <a:cubicBezTo>
                  <a:pt x="2674683" y="6042419"/>
                  <a:pt x="2604686" y="6076708"/>
                  <a:pt x="2546813" y="6123007"/>
                </a:cubicBezTo>
                <a:cubicBezTo>
                  <a:pt x="2454216" y="6080567"/>
                  <a:pt x="2339675" y="6069058"/>
                  <a:pt x="2269021" y="5995686"/>
                </a:cubicBezTo>
                <a:cubicBezTo>
                  <a:pt x="1857116" y="5567938"/>
                  <a:pt x="1927098" y="5379098"/>
                  <a:pt x="1840757" y="4803493"/>
                </a:cubicBezTo>
                <a:cubicBezTo>
                  <a:pt x="1964220" y="4321215"/>
                  <a:pt x="1902913" y="3747589"/>
                  <a:pt x="2211147" y="3356658"/>
                </a:cubicBezTo>
                <a:cubicBezTo>
                  <a:pt x="2880855" y="2507272"/>
                  <a:pt x="3613161" y="2425000"/>
                  <a:pt x="4491360" y="2222339"/>
                </a:cubicBezTo>
                <a:cubicBezTo>
                  <a:pt x="4533800" y="2268638"/>
                  <a:pt x="4637112" y="2301193"/>
                  <a:pt x="4618681" y="2361235"/>
                </a:cubicBezTo>
                <a:cubicBezTo>
                  <a:pt x="4127353" y="3961774"/>
                  <a:pt x="3919873" y="4656143"/>
                  <a:pt x="2940352" y="5798916"/>
                </a:cubicBezTo>
                <a:cubicBezTo>
                  <a:pt x="2834387" y="5922542"/>
                  <a:pt x="2677993" y="5991827"/>
                  <a:pt x="2546813" y="6088283"/>
                </a:cubicBezTo>
                <a:cubicBezTo>
                  <a:pt x="2290598" y="6015080"/>
                  <a:pt x="2333281" y="6051581"/>
                  <a:pt x="2280595" y="5486400"/>
                </a:cubicBezTo>
                <a:cubicBezTo>
                  <a:pt x="2236039" y="5008438"/>
                  <a:pt x="2407822" y="4133364"/>
                  <a:pt x="2685709" y="3761772"/>
                </a:cubicBezTo>
                <a:cubicBezTo>
                  <a:pt x="2837087" y="3559348"/>
                  <a:pt x="3117831" y="3499412"/>
                  <a:pt x="3333892" y="3368232"/>
                </a:cubicBezTo>
                <a:cubicBezTo>
                  <a:pt x="3549953" y="3464688"/>
                  <a:pt x="3814763" y="3490289"/>
                  <a:pt x="3982074" y="3657600"/>
                </a:cubicBezTo>
                <a:cubicBezTo>
                  <a:pt x="4211841" y="3887367"/>
                  <a:pt x="4399271" y="4185009"/>
                  <a:pt x="4468211" y="4502551"/>
                </a:cubicBezTo>
                <a:cubicBezTo>
                  <a:pt x="4533296" y="4802339"/>
                  <a:pt x="4477702" y="5132013"/>
                  <a:pt x="4364038" y="5416951"/>
                </a:cubicBezTo>
                <a:cubicBezTo>
                  <a:pt x="4008151" y="6309106"/>
                  <a:pt x="3717984" y="6525994"/>
                  <a:pt x="3148697" y="7095281"/>
                </a:cubicBezTo>
                <a:cubicBezTo>
                  <a:pt x="3113973" y="6952526"/>
                  <a:pt x="3033112" y="6813490"/>
                  <a:pt x="3044525" y="6667017"/>
                </a:cubicBezTo>
                <a:cubicBezTo>
                  <a:pt x="3087147" y="6120034"/>
                  <a:pt x="3489784" y="5988592"/>
                  <a:pt x="3889476" y="5671594"/>
                </a:cubicBezTo>
                <a:cubicBezTo>
                  <a:pt x="4074671" y="5683169"/>
                  <a:pt x="4292004" y="5601415"/>
                  <a:pt x="4445061" y="5706319"/>
                </a:cubicBezTo>
                <a:cubicBezTo>
                  <a:pt x="4915465" y="6028731"/>
                  <a:pt x="4926569" y="6410838"/>
                  <a:pt x="5023795" y="6875362"/>
                </a:cubicBezTo>
                <a:cubicBezTo>
                  <a:pt x="4529346" y="7254089"/>
                  <a:pt x="4461035" y="7423907"/>
                  <a:pt x="3796879" y="7454096"/>
                </a:cubicBezTo>
                <a:cubicBezTo>
                  <a:pt x="3678647" y="7459470"/>
                  <a:pt x="3573102" y="7376931"/>
                  <a:pt x="3461213" y="7338349"/>
                </a:cubicBezTo>
                <a:cubicBezTo>
                  <a:pt x="3383688" y="7263325"/>
                  <a:pt x="2998896" y="6967780"/>
                  <a:pt x="2986651" y="6759615"/>
                </a:cubicBezTo>
                <a:cubicBezTo>
                  <a:pt x="2979451" y="6637210"/>
                  <a:pt x="3001844" y="6504247"/>
                  <a:pt x="3067674" y="6400800"/>
                </a:cubicBezTo>
                <a:cubicBezTo>
                  <a:pt x="3303987" y="6029451"/>
                  <a:pt x="3302516" y="6038255"/>
                  <a:pt x="3519087" y="5984111"/>
                </a:cubicBezTo>
                <a:cubicBezTo>
                  <a:pt x="3167068" y="6668034"/>
                  <a:pt x="3231362" y="6890246"/>
                  <a:pt x="2477365" y="7141579"/>
                </a:cubicBezTo>
                <a:cubicBezTo>
                  <a:pt x="2370213" y="7177296"/>
                  <a:pt x="2253588" y="7110714"/>
                  <a:pt x="2141699" y="7095281"/>
                </a:cubicBezTo>
                <a:cubicBezTo>
                  <a:pt x="1739092" y="6970334"/>
                  <a:pt x="1207806" y="6869270"/>
                  <a:pt x="903208" y="6528121"/>
                </a:cubicBezTo>
                <a:cubicBezTo>
                  <a:pt x="838916" y="6456114"/>
                  <a:pt x="895491" y="6335210"/>
                  <a:pt x="891633" y="6238754"/>
                </a:cubicBezTo>
                <a:cubicBezTo>
                  <a:pt x="1090400" y="5920728"/>
                  <a:pt x="1038907" y="5820251"/>
                  <a:pt x="1400919" y="5787341"/>
                </a:cubicBezTo>
                <a:cubicBezTo>
                  <a:pt x="1438762" y="5783901"/>
                  <a:pt x="1470368" y="5818207"/>
                  <a:pt x="1505092" y="5833640"/>
                </a:cubicBezTo>
                <a:cubicBezTo>
                  <a:pt x="1370054" y="6007260"/>
                  <a:pt x="1279351" y="6227204"/>
                  <a:pt x="1099978" y="6354501"/>
                </a:cubicBezTo>
                <a:cubicBezTo>
                  <a:pt x="1014966" y="6414832"/>
                  <a:pt x="861172" y="6416637"/>
                  <a:pt x="787461" y="6342926"/>
                </a:cubicBezTo>
                <a:cubicBezTo>
                  <a:pt x="688868" y="6244333"/>
                  <a:pt x="718013" y="6072850"/>
                  <a:pt x="683289" y="5937812"/>
                </a:cubicBezTo>
                <a:cubicBezTo>
                  <a:pt x="623921" y="4765289"/>
                  <a:pt x="422122" y="3489073"/>
                  <a:pt x="903208" y="2349660"/>
                </a:cubicBezTo>
                <a:cubicBezTo>
                  <a:pt x="1123224" y="1828569"/>
                  <a:pt x="1498381" y="1371589"/>
                  <a:pt x="1910206" y="983848"/>
                </a:cubicBezTo>
                <a:cubicBezTo>
                  <a:pt x="2175288" y="734268"/>
                  <a:pt x="2558388" y="652040"/>
                  <a:pt x="2882479" y="486136"/>
                </a:cubicBezTo>
                <a:cubicBezTo>
                  <a:pt x="3209092" y="562986"/>
                  <a:pt x="3406148" y="543883"/>
                  <a:pt x="3148697" y="1226916"/>
                </a:cubicBezTo>
                <a:cubicBezTo>
                  <a:pt x="2849911" y="2019614"/>
                  <a:pt x="2453868" y="2062914"/>
                  <a:pt x="1806033" y="2349660"/>
                </a:cubicBezTo>
                <a:cubicBezTo>
                  <a:pt x="1786742" y="2330369"/>
                  <a:pt x="1760361" y="2316188"/>
                  <a:pt x="1748160" y="2291787"/>
                </a:cubicBezTo>
                <a:cubicBezTo>
                  <a:pt x="1250780" y="1297026"/>
                  <a:pt x="1361351" y="1615346"/>
                  <a:pt x="1181000" y="821802"/>
                </a:cubicBezTo>
                <a:cubicBezTo>
                  <a:pt x="1200525" y="747608"/>
                  <a:pt x="1213754" y="547259"/>
                  <a:pt x="1331471" y="509286"/>
                </a:cubicBezTo>
                <a:cubicBezTo>
                  <a:pt x="1416244" y="481940"/>
                  <a:pt x="1508950" y="493853"/>
                  <a:pt x="1597689" y="486136"/>
                </a:cubicBezTo>
                <a:cubicBezTo>
                  <a:pt x="1604191" y="486809"/>
                  <a:pt x="3061459" y="618480"/>
                  <a:pt x="3252869" y="694481"/>
                </a:cubicBezTo>
                <a:cubicBezTo>
                  <a:pt x="3330444" y="725283"/>
                  <a:pt x="3345466" y="833377"/>
                  <a:pt x="3391765" y="902825"/>
                </a:cubicBezTo>
                <a:cubicBezTo>
                  <a:pt x="3376332" y="918258"/>
                  <a:pt x="3365697" y="940935"/>
                  <a:pt x="3345466" y="949124"/>
                </a:cubicBezTo>
                <a:cubicBezTo>
                  <a:pt x="2898686" y="1129963"/>
                  <a:pt x="2932359" y="1096077"/>
                  <a:pt x="2465790" y="1157468"/>
                </a:cubicBezTo>
                <a:cubicBezTo>
                  <a:pt x="2362148" y="915635"/>
                  <a:pt x="2270896" y="816600"/>
                  <a:pt x="2627836" y="532435"/>
                </a:cubicBezTo>
                <a:cubicBezTo>
                  <a:pt x="3325569" y="-23041"/>
                  <a:pt x="3519927" y="51030"/>
                  <a:pt x="4259866" y="0"/>
                </a:cubicBezTo>
                <a:cubicBezTo>
                  <a:pt x="4525691" y="94937"/>
                  <a:pt x="4750434" y="146126"/>
                  <a:pt x="4977497" y="300941"/>
                </a:cubicBezTo>
                <a:cubicBezTo>
                  <a:pt x="4991753" y="310661"/>
                  <a:pt x="4992930" y="331807"/>
                  <a:pt x="5000646" y="347240"/>
                </a:cubicBezTo>
                <a:cubicBezTo>
                  <a:pt x="4939073" y="388288"/>
                  <a:pt x="4909550" y="408971"/>
                  <a:pt x="4827026" y="451412"/>
                </a:cubicBezTo>
                <a:cubicBezTo>
                  <a:pt x="4153530" y="797782"/>
                  <a:pt x="4400763" y="756443"/>
                  <a:pt x="4063097" y="798653"/>
                </a:cubicBezTo>
                <a:cubicBezTo>
                  <a:pt x="4005223" y="771645"/>
                  <a:pt x="3934636" y="762790"/>
                  <a:pt x="3889476" y="717630"/>
                </a:cubicBezTo>
                <a:cubicBezTo>
                  <a:pt x="3777058" y="605212"/>
                  <a:pt x="3797105" y="410749"/>
                  <a:pt x="3820028" y="277792"/>
                </a:cubicBezTo>
                <a:cubicBezTo>
                  <a:pt x="3824755" y="250374"/>
                  <a:pt x="3850894" y="231493"/>
                  <a:pt x="3866327" y="208344"/>
                </a:cubicBezTo>
              </a:path>
            </a:pathLst>
          </a:custGeom>
          <a:noFill/>
          <a:ln>
            <a:solidFill>
              <a:srgbClr val="FBDA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BB4EE01F-A171-822F-DC52-43339930811E}"/>
              </a:ext>
            </a:extLst>
          </p:cNvPr>
          <p:cNvSpPr/>
          <p:nvPr/>
        </p:nvSpPr>
        <p:spPr>
          <a:xfrm>
            <a:off x="7730131" y="115747"/>
            <a:ext cx="4461869" cy="6655443"/>
          </a:xfrm>
          <a:custGeom>
            <a:avLst/>
            <a:gdLst>
              <a:gd name="connsiteX0" fmla="*/ 4018173 w 5197622"/>
              <a:gd name="connsiteY0" fmla="*/ 0 h 6655443"/>
              <a:gd name="connsiteX1" fmla="*/ 3844553 w 5197622"/>
              <a:gd name="connsiteY1" fmla="*/ 46299 h 6655443"/>
              <a:gd name="connsiteX2" fmla="*/ 3613059 w 5197622"/>
              <a:gd name="connsiteY2" fmla="*/ 104172 h 6655443"/>
              <a:gd name="connsiteX3" fmla="*/ 2964877 w 5197622"/>
              <a:gd name="connsiteY3" fmla="*/ 439838 h 6655443"/>
              <a:gd name="connsiteX4" fmla="*/ 2154649 w 5197622"/>
              <a:gd name="connsiteY4" fmla="*/ 856526 h 6655443"/>
              <a:gd name="connsiteX5" fmla="*/ 1946304 w 5197622"/>
              <a:gd name="connsiteY5" fmla="*/ 995423 h 6655443"/>
              <a:gd name="connsiteX6" fmla="*/ 893008 w 5197622"/>
              <a:gd name="connsiteY6" fmla="*/ 1620456 h 6655443"/>
              <a:gd name="connsiteX7" fmla="*/ 453170 w 5197622"/>
              <a:gd name="connsiteY7" fmla="*/ 2106592 h 6655443"/>
              <a:gd name="connsiteX8" fmla="*/ 13332 w 5197622"/>
              <a:gd name="connsiteY8" fmla="*/ 3217762 h 6655443"/>
              <a:gd name="connsiteX9" fmla="*/ 1758 w 5197622"/>
              <a:gd name="connsiteY9" fmla="*/ 3611301 h 6655443"/>
              <a:gd name="connsiteX10" fmla="*/ 175378 w 5197622"/>
              <a:gd name="connsiteY10" fmla="*/ 4618299 h 6655443"/>
              <a:gd name="connsiteX11" fmla="*/ 279550 w 5197622"/>
              <a:gd name="connsiteY11" fmla="*/ 4884516 h 6655443"/>
              <a:gd name="connsiteX12" fmla="*/ 360573 w 5197622"/>
              <a:gd name="connsiteY12" fmla="*/ 5162309 h 6655443"/>
              <a:gd name="connsiteX13" fmla="*/ 742537 w 5197622"/>
              <a:gd name="connsiteY13" fmla="*/ 5602147 h 6655443"/>
              <a:gd name="connsiteX14" fmla="*/ 858284 w 5197622"/>
              <a:gd name="connsiteY14" fmla="*/ 5764192 h 6655443"/>
              <a:gd name="connsiteX15" fmla="*/ 1043479 w 5197622"/>
              <a:gd name="connsiteY15" fmla="*/ 5972537 h 6655443"/>
              <a:gd name="connsiteX16" fmla="*/ 1309697 w 5197622"/>
              <a:gd name="connsiteY16" fmla="*/ 6099858 h 6655443"/>
              <a:gd name="connsiteX17" fmla="*/ 2432441 w 5197622"/>
              <a:gd name="connsiteY17" fmla="*/ 6632294 h 6655443"/>
              <a:gd name="connsiteX18" fmla="*/ 2872279 w 5197622"/>
              <a:gd name="connsiteY18" fmla="*/ 6655443 h 6655443"/>
              <a:gd name="connsiteX19" fmla="*/ 3589910 w 5197622"/>
              <a:gd name="connsiteY19" fmla="*/ 6597569 h 6655443"/>
              <a:gd name="connsiteX20" fmla="*/ 3717231 w 5197622"/>
              <a:gd name="connsiteY20" fmla="*/ 6574420 h 6655443"/>
              <a:gd name="connsiteX21" fmla="*/ 3960299 w 5197622"/>
              <a:gd name="connsiteY21" fmla="*/ 6504972 h 6655443"/>
              <a:gd name="connsiteX22" fmla="*/ 4099196 w 5197622"/>
              <a:gd name="connsiteY22" fmla="*/ 6447099 h 6655443"/>
              <a:gd name="connsiteX23" fmla="*/ 4423287 w 5197622"/>
              <a:gd name="connsiteY23" fmla="*/ 6192456 h 6655443"/>
              <a:gd name="connsiteX24" fmla="*/ 4666355 w 5197622"/>
              <a:gd name="connsiteY24" fmla="*/ 5822066 h 6655443"/>
              <a:gd name="connsiteX25" fmla="*/ 5083044 w 5197622"/>
              <a:gd name="connsiteY25" fmla="*/ 4988688 h 6655443"/>
              <a:gd name="connsiteX26" fmla="*/ 5152492 w 5197622"/>
              <a:gd name="connsiteY26" fmla="*/ 4514126 h 6655443"/>
              <a:gd name="connsiteX27" fmla="*/ 5164066 w 5197622"/>
              <a:gd name="connsiteY27" fmla="*/ 2615878 h 6655443"/>
              <a:gd name="connsiteX28" fmla="*/ 4805251 w 5197622"/>
              <a:gd name="connsiteY28" fmla="*/ 1643605 h 6655443"/>
              <a:gd name="connsiteX29" fmla="*/ 4562183 w 5197622"/>
              <a:gd name="connsiteY29" fmla="*/ 1180618 h 6655443"/>
              <a:gd name="connsiteX30" fmla="*/ 4261241 w 5197622"/>
              <a:gd name="connsiteY30" fmla="*/ 787078 h 6655443"/>
              <a:gd name="connsiteX31" fmla="*/ 4203368 w 5197622"/>
              <a:gd name="connsiteY31" fmla="*/ 752354 h 6655443"/>
              <a:gd name="connsiteX32" fmla="*/ 3809828 w 5197622"/>
              <a:gd name="connsiteY32" fmla="*/ 798653 h 6655443"/>
              <a:gd name="connsiteX33" fmla="*/ 3543611 w 5197622"/>
              <a:gd name="connsiteY33" fmla="*/ 856526 h 6655443"/>
              <a:gd name="connsiteX34" fmla="*/ 2374568 w 5197622"/>
              <a:gd name="connsiteY34" fmla="*/ 1354238 h 6655443"/>
              <a:gd name="connsiteX35" fmla="*/ 2038902 w 5197622"/>
              <a:gd name="connsiteY35" fmla="*/ 1551007 h 6655443"/>
              <a:gd name="connsiteX36" fmla="*/ 1298122 w 5197622"/>
              <a:gd name="connsiteY36" fmla="*/ 2083443 h 6655443"/>
              <a:gd name="connsiteX37" fmla="*/ 904583 w 5197622"/>
              <a:gd name="connsiteY37" fmla="*/ 2430683 h 6655443"/>
              <a:gd name="connsiteX38" fmla="*/ 626791 w 5197622"/>
              <a:gd name="connsiteY38" fmla="*/ 2905245 h 6655443"/>
              <a:gd name="connsiteX39" fmla="*/ 568917 w 5197622"/>
              <a:gd name="connsiteY39" fmla="*/ 3206187 h 6655443"/>
              <a:gd name="connsiteX40" fmla="*/ 487894 w 5197622"/>
              <a:gd name="connsiteY40" fmla="*/ 3553428 h 6655443"/>
              <a:gd name="connsiteX41" fmla="*/ 464745 w 5197622"/>
              <a:gd name="connsiteY41" fmla="*/ 4062714 h 6655443"/>
              <a:gd name="connsiteX42" fmla="*/ 615216 w 5197622"/>
              <a:gd name="connsiteY42" fmla="*/ 5266481 h 6655443"/>
              <a:gd name="connsiteX43" fmla="*/ 754112 w 5197622"/>
              <a:gd name="connsiteY43" fmla="*/ 5509549 h 6655443"/>
              <a:gd name="connsiteX44" fmla="*/ 1020330 w 5197622"/>
              <a:gd name="connsiteY44" fmla="*/ 5752618 h 6655443"/>
              <a:gd name="connsiteX45" fmla="*/ 1274973 w 5197622"/>
              <a:gd name="connsiteY45" fmla="*/ 5810491 h 6655443"/>
              <a:gd name="connsiteX46" fmla="*/ 2027327 w 5197622"/>
              <a:gd name="connsiteY46" fmla="*/ 6030410 h 6655443"/>
              <a:gd name="connsiteX47" fmla="*/ 2409292 w 5197622"/>
              <a:gd name="connsiteY47" fmla="*/ 6146157 h 6655443"/>
              <a:gd name="connsiteX48" fmla="*/ 3346841 w 5197622"/>
              <a:gd name="connsiteY48" fmla="*/ 6227180 h 6655443"/>
              <a:gd name="connsiteX49" fmla="*/ 3751955 w 5197622"/>
              <a:gd name="connsiteY49" fmla="*/ 6111433 h 6655443"/>
              <a:gd name="connsiteX50" fmla="*/ 4342264 w 5197622"/>
              <a:gd name="connsiteY50" fmla="*/ 5648445 h 6655443"/>
              <a:gd name="connsiteX51" fmla="*/ 4481160 w 5197622"/>
              <a:gd name="connsiteY51" fmla="*/ 5416952 h 6655443"/>
              <a:gd name="connsiteX52" fmla="*/ 4620056 w 5197622"/>
              <a:gd name="connsiteY52" fmla="*/ 5139159 h 6655443"/>
              <a:gd name="connsiteX53" fmla="*/ 4782102 w 5197622"/>
              <a:gd name="connsiteY53" fmla="*/ 4606724 h 6655443"/>
              <a:gd name="connsiteX54" fmla="*/ 4851550 w 5197622"/>
              <a:gd name="connsiteY54" fmla="*/ 3634450 h 6655443"/>
              <a:gd name="connsiteX55" fmla="*/ 4608482 w 5197622"/>
              <a:gd name="connsiteY55" fmla="*/ 2546430 h 6655443"/>
              <a:gd name="connsiteX56" fmla="*/ 4388563 w 5197622"/>
              <a:gd name="connsiteY56" fmla="*/ 1759352 h 6655443"/>
              <a:gd name="connsiteX57" fmla="*/ 4110770 w 5197622"/>
              <a:gd name="connsiteY57" fmla="*/ 1388962 h 6655443"/>
              <a:gd name="connsiteX58" fmla="*/ 3995023 w 5197622"/>
              <a:gd name="connsiteY58" fmla="*/ 1365812 h 6655443"/>
              <a:gd name="connsiteX59" fmla="*/ 3207945 w 5197622"/>
              <a:gd name="connsiteY59" fmla="*/ 1643605 h 6655443"/>
              <a:gd name="connsiteX60" fmla="*/ 2490315 w 5197622"/>
              <a:gd name="connsiteY60" fmla="*/ 1979271 h 6655443"/>
              <a:gd name="connsiteX61" fmla="*/ 2328269 w 5197622"/>
              <a:gd name="connsiteY61" fmla="*/ 2083443 h 6655443"/>
              <a:gd name="connsiteX62" fmla="*/ 2050477 w 5197622"/>
              <a:gd name="connsiteY62" fmla="*/ 2338086 h 6655443"/>
              <a:gd name="connsiteX63" fmla="*/ 1818983 w 5197622"/>
              <a:gd name="connsiteY63" fmla="*/ 2777924 h 6655443"/>
              <a:gd name="connsiteX64" fmla="*/ 1633788 w 5197622"/>
              <a:gd name="connsiteY64" fmla="*/ 3183038 h 6655443"/>
              <a:gd name="connsiteX65" fmla="*/ 1413869 w 5197622"/>
              <a:gd name="connsiteY65" fmla="*/ 4027990 h 6655443"/>
              <a:gd name="connsiteX66" fmla="*/ 1321272 w 5197622"/>
              <a:gd name="connsiteY66" fmla="*/ 4479402 h 6655443"/>
              <a:gd name="connsiteX67" fmla="*/ 1425444 w 5197622"/>
              <a:gd name="connsiteY67" fmla="*/ 4930815 h 6655443"/>
              <a:gd name="connsiteX68" fmla="*/ 1633788 w 5197622"/>
              <a:gd name="connsiteY68" fmla="*/ 5243331 h 6655443"/>
              <a:gd name="connsiteX69" fmla="*/ 1761110 w 5197622"/>
              <a:gd name="connsiteY69" fmla="*/ 5278056 h 6655443"/>
              <a:gd name="connsiteX70" fmla="*/ 2629211 w 5197622"/>
              <a:gd name="connsiteY70" fmla="*/ 5324354 h 6655443"/>
              <a:gd name="connsiteX71" fmla="*/ 2941727 w 5197622"/>
              <a:gd name="connsiteY71" fmla="*/ 5185458 h 6655443"/>
              <a:gd name="connsiteX72" fmla="*/ 3474163 w 5197622"/>
              <a:gd name="connsiteY72" fmla="*/ 4768769 h 6655443"/>
              <a:gd name="connsiteX73" fmla="*/ 3879277 w 5197622"/>
              <a:gd name="connsiteY73" fmla="*/ 4120587 h 6655443"/>
              <a:gd name="connsiteX74" fmla="*/ 4133920 w 5197622"/>
              <a:gd name="connsiteY74" fmla="*/ 2673752 h 6655443"/>
              <a:gd name="connsiteX75" fmla="*/ 4122345 w 5197622"/>
              <a:gd name="connsiteY75" fmla="*/ 2060294 h 6655443"/>
              <a:gd name="connsiteX76" fmla="*/ 4064472 w 5197622"/>
              <a:gd name="connsiteY76" fmla="*/ 1956121 h 6655443"/>
              <a:gd name="connsiteX77" fmla="*/ 3971874 w 5197622"/>
              <a:gd name="connsiteY77" fmla="*/ 1944547 h 6655443"/>
              <a:gd name="connsiteX78" fmla="*/ 3763530 w 5197622"/>
              <a:gd name="connsiteY78" fmla="*/ 2002420 h 6655443"/>
              <a:gd name="connsiteX79" fmla="*/ 3659358 w 5197622"/>
              <a:gd name="connsiteY79" fmla="*/ 2048719 h 6655443"/>
              <a:gd name="connsiteX80" fmla="*/ 3439439 w 5197622"/>
              <a:gd name="connsiteY80" fmla="*/ 2129742 h 6655443"/>
              <a:gd name="connsiteX81" fmla="*/ 2409292 w 5197622"/>
              <a:gd name="connsiteY81" fmla="*/ 2766349 h 6655443"/>
              <a:gd name="connsiteX82" fmla="*/ 2247246 w 5197622"/>
              <a:gd name="connsiteY82" fmla="*/ 2963119 h 6655443"/>
              <a:gd name="connsiteX83" fmla="*/ 2166223 w 5197622"/>
              <a:gd name="connsiteY83" fmla="*/ 3194612 h 6655443"/>
              <a:gd name="connsiteX84" fmla="*/ 2143074 w 5197622"/>
              <a:gd name="connsiteY84" fmla="*/ 3900668 h 6655443"/>
              <a:gd name="connsiteX85" fmla="*/ 2212522 w 5197622"/>
              <a:gd name="connsiteY85" fmla="*/ 4132162 h 6655443"/>
              <a:gd name="connsiteX86" fmla="*/ 2270396 w 5197622"/>
              <a:gd name="connsiteY86" fmla="*/ 4201610 h 6655443"/>
              <a:gd name="connsiteX87" fmla="*/ 2478740 w 5197622"/>
              <a:gd name="connsiteY87" fmla="*/ 4166886 h 6655443"/>
              <a:gd name="connsiteX88" fmla="*/ 2721808 w 5197622"/>
              <a:gd name="connsiteY88" fmla="*/ 3993266 h 6655443"/>
              <a:gd name="connsiteX89" fmla="*/ 2860704 w 5197622"/>
              <a:gd name="connsiteY89" fmla="*/ 3923818 h 6655443"/>
              <a:gd name="connsiteX90" fmla="*/ 3022750 w 5197622"/>
              <a:gd name="connsiteY90" fmla="*/ 3808071 h 6655443"/>
              <a:gd name="connsiteX91" fmla="*/ 3277393 w 5197622"/>
              <a:gd name="connsiteY91" fmla="*/ 3518704 h 6655443"/>
              <a:gd name="connsiteX92" fmla="*/ 3358416 w 5197622"/>
              <a:gd name="connsiteY92" fmla="*/ 3321934 h 6655443"/>
              <a:gd name="connsiteX93" fmla="*/ 3381565 w 5197622"/>
              <a:gd name="connsiteY93" fmla="*/ 3148314 h 6655443"/>
              <a:gd name="connsiteX94" fmla="*/ 3427864 w 5197622"/>
              <a:gd name="connsiteY94" fmla="*/ 2882096 h 6655443"/>
              <a:gd name="connsiteX95" fmla="*/ 3346841 w 5197622"/>
              <a:gd name="connsiteY95" fmla="*/ 2615878 h 6655443"/>
              <a:gd name="connsiteX96" fmla="*/ 3080623 w 5197622"/>
              <a:gd name="connsiteY96" fmla="*/ 2708476 h 6655443"/>
              <a:gd name="connsiteX97" fmla="*/ 2872279 w 5197622"/>
              <a:gd name="connsiteY97" fmla="*/ 2893671 h 6655443"/>
              <a:gd name="connsiteX98" fmla="*/ 2837555 w 5197622"/>
              <a:gd name="connsiteY98" fmla="*/ 3229337 h 6655443"/>
              <a:gd name="connsiteX99" fmla="*/ 2907003 w 5197622"/>
              <a:gd name="connsiteY99" fmla="*/ 3206187 h 6655443"/>
              <a:gd name="connsiteX100" fmla="*/ 2964877 w 5197622"/>
              <a:gd name="connsiteY100" fmla="*/ 3113590 h 6655443"/>
              <a:gd name="connsiteX101" fmla="*/ 2976451 w 5197622"/>
              <a:gd name="connsiteY101" fmla="*/ 3067291 h 665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197622" h="6655443">
                <a:moveTo>
                  <a:pt x="4018173" y="0"/>
                </a:moveTo>
                <a:cubicBezTo>
                  <a:pt x="3887928" y="26049"/>
                  <a:pt x="4046447" y="-7539"/>
                  <a:pt x="3844553" y="46299"/>
                </a:cubicBezTo>
                <a:cubicBezTo>
                  <a:pt x="3767699" y="66793"/>
                  <a:pt x="3687411" y="75918"/>
                  <a:pt x="3613059" y="104172"/>
                </a:cubicBezTo>
                <a:cubicBezTo>
                  <a:pt x="3282900" y="229632"/>
                  <a:pt x="3265816" y="279964"/>
                  <a:pt x="2964877" y="439838"/>
                </a:cubicBezTo>
                <a:cubicBezTo>
                  <a:pt x="2696675" y="582320"/>
                  <a:pt x="2407342" y="688064"/>
                  <a:pt x="2154649" y="856526"/>
                </a:cubicBezTo>
                <a:cubicBezTo>
                  <a:pt x="2085201" y="902825"/>
                  <a:pt x="2018337" y="953257"/>
                  <a:pt x="1946304" y="995423"/>
                </a:cubicBezTo>
                <a:cubicBezTo>
                  <a:pt x="1584957" y="1206944"/>
                  <a:pt x="1216029" y="1297435"/>
                  <a:pt x="893008" y="1620456"/>
                </a:cubicBezTo>
                <a:cubicBezTo>
                  <a:pt x="815729" y="1697735"/>
                  <a:pt x="509822" y="1984895"/>
                  <a:pt x="453170" y="2106592"/>
                </a:cubicBezTo>
                <a:cubicBezTo>
                  <a:pt x="285054" y="2467730"/>
                  <a:pt x="13332" y="3217762"/>
                  <a:pt x="13332" y="3217762"/>
                </a:cubicBezTo>
                <a:cubicBezTo>
                  <a:pt x="9474" y="3348942"/>
                  <a:pt x="-4963" y="3480237"/>
                  <a:pt x="1758" y="3611301"/>
                </a:cubicBezTo>
                <a:cubicBezTo>
                  <a:pt x="19396" y="3955246"/>
                  <a:pt x="80215" y="4287731"/>
                  <a:pt x="175378" y="4618299"/>
                </a:cubicBezTo>
                <a:cubicBezTo>
                  <a:pt x="201740" y="4709871"/>
                  <a:pt x="248841" y="4794309"/>
                  <a:pt x="279550" y="4884516"/>
                </a:cubicBezTo>
                <a:cubicBezTo>
                  <a:pt x="310634" y="4975826"/>
                  <a:pt x="297328" y="5089482"/>
                  <a:pt x="360573" y="5162309"/>
                </a:cubicBezTo>
                <a:cubicBezTo>
                  <a:pt x="487894" y="5308922"/>
                  <a:pt x="629672" y="5444136"/>
                  <a:pt x="742537" y="5602147"/>
                </a:cubicBezTo>
                <a:cubicBezTo>
                  <a:pt x="781119" y="5656162"/>
                  <a:pt x="816426" y="5712674"/>
                  <a:pt x="858284" y="5764192"/>
                </a:cubicBezTo>
                <a:cubicBezTo>
                  <a:pt x="916878" y="5836307"/>
                  <a:pt x="968915" y="5917092"/>
                  <a:pt x="1043479" y="5972537"/>
                </a:cubicBezTo>
                <a:cubicBezTo>
                  <a:pt x="1122414" y="6031232"/>
                  <a:pt x="1222904" y="6053568"/>
                  <a:pt x="1309697" y="6099858"/>
                </a:cubicBezTo>
                <a:cubicBezTo>
                  <a:pt x="1582758" y="6245490"/>
                  <a:pt x="2156789" y="6617786"/>
                  <a:pt x="2432441" y="6632294"/>
                </a:cubicBezTo>
                <a:lnTo>
                  <a:pt x="2872279" y="6655443"/>
                </a:lnTo>
                <a:lnTo>
                  <a:pt x="3589910" y="6597569"/>
                </a:lnTo>
                <a:cubicBezTo>
                  <a:pt x="3632849" y="6593452"/>
                  <a:pt x="3675383" y="6584882"/>
                  <a:pt x="3717231" y="6574420"/>
                </a:cubicBezTo>
                <a:cubicBezTo>
                  <a:pt x="3798980" y="6553983"/>
                  <a:pt x="3880358" y="6531619"/>
                  <a:pt x="3960299" y="6504972"/>
                </a:cubicBezTo>
                <a:cubicBezTo>
                  <a:pt x="4007882" y="6489111"/>
                  <a:pt x="4057623" y="6475161"/>
                  <a:pt x="4099196" y="6447099"/>
                </a:cubicBezTo>
                <a:cubicBezTo>
                  <a:pt x="4213070" y="6370235"/>
                  <a:pt x="4330964" y="6294200"/>
                  <a:pt x="4423287" y="6192456"/>
                </a:cubicBezTo>
                <a:cubicBezTo>
                  <a:pt x="4522523" y="6083094"/>
                  <a:pt x="4589274" y="5948028"/>
                  <a:pt x="4666355" y="5822066"/>
                </a:cubicBezTo>
                <a:cubicBezTo>
                  <a:pt x="4922300" y="5403814"/>
                  <a:pt x="4888831" y="5437807"/>
                  <a:pt x="5083044" y="4988688"/>
                </a:cubicBezTo>
                <a:cubicBezTo>
                  <a:pt x="5106193" y="4830501"/>
                  <a:pt x="5135852" y="4673130"/>
                  <a:pt x="5152492" y="4514126"/>
                </a:cubicBezTo>
                <a:cubicBezTo>
                  <a:pt x="5209733" y="3967155"/>
                  <a:pt x="5211326" y="3027039"/>
                  <a:pt x="5164066" y="2615878"/>
                </a:cubicBezTo>
                <a:cubicBezTo>
                  <a:pt x="5139440" y="2401635"/>
                  <a:pt x="4925219" y="1887069"/>
                  <a:pt x="4805251" y="1643605"/>
                </a:cubicBezTo>
                <a:cubicBezTo>
                  <a:pt x="4728207" y="1487252"/>
                  <a:pt x="4652185" y="1329889"/>
                  <a:pt x="4562183" y="1180618"/>
                </a:cubicBezTo>
                <a:cubicBezTo>
                  <a:pt x="4532028" y="1130605"/>
                  <a:pt x="4370222" y="876244"/>
                  <a:pt x="4261241" y="787078"/>
                </a:cubicBezTo>
                <a:cubicBezTo>
                  <a:pt x="4243829" y="772832"/>
                  <a:pt x="4222659" y="763929"/>
                  <a:pt x="4203368" y="752354"/>
                </a:cubicBezTo>
                <a:cubicBezTo>
                  <a:pt x="4126104" y="760487"/>
                  <a:pt x="3897526" y="782498"/>
                  <a:pt x="3809828" y="798653"/>
                </a:cubicBezTo>
                <a:cubicBezTo>
                  <a:pt x="3720519" y="815105"/>
                  <a:pt x="3631000" y="831829"/>
                  <a:pt x="3543611" y="856526"/>
                </a:cubicBezTo>
                <a:cubicBezTo>
                  <a:pt x="3217480" y="948694"/>
                  <a:pt x="2479703" y="1292608"/>
                  <a:pt x="2374568" y="1354238"/>
                </a:cubicBezTo>
                <a:cubicBezTo>
                  <a:pt x="2262679" y="1419828"/>
                  <a:pt x="2146280" y="1478267"/>
                  <a:pt x="2038902" y="1551007"/>
                </a:cubicBezTo>
                <a:cubicBezTo>
                  <a:pt x="1787139" y="1721556"/>
                  <a:pt x="1526141" y="1882250"/>
                  <a:pt x="1298122" y="2083443"/>
                </a:cubicBezTo>
                <a:cubicBezTo>
                  <a:pt x="1166942" y="2199190"/>
                  <a:pt x="1023624" y="2302485"/>
                  <a:pt x="904583" y="2430683"/>
                </a:cubicBezTo>
                <a:cubicBezTo>
                  <a:pt x="723729" y="2625449"/>
                  <a:pt x="709381" y="2698769"/>
                  <a:pt x="626791" y="2905245"/>
                </a:cubicBezTo>
                <a:cubicBezTo>
                  <a:pt x="607500" y="3005559"/>
                  <a:pt x="590321" y="3106302"/>
                  <a:pt x="568917" y="3206187"/>
                </a:cubicBezTo>
                <a:cubicBezTo>
                  <a:pt x="544013" y="3322405"/>
                  <a:pt x="502244" y="3435441"/>
                  <a:pt x="487894" y="3553428"/>
                </a:cubicBezTo>
                <a:cubicBezTo>
                  <a:pt x="467377" y="3722122"/>
                  <a:pt x="472461" y="3892952"/>
                  <a:pt x="464745" y="4062714"/>
                </a:cubicBezTo>
                <a:cubicBezTo>
                  <a:pt x="492010" y="4546667"/>
                  <a:pt x="451579" y="4845700"/>
                  <a:pt x="615216" y="5266481"/>
                </a:cubicBezTo>
                <a:cubicBezTo>
                  <a:pt x="649039" y="5353454"/>
                  <a:pt x="700062" y="5433478"/>
                  <a:pt x="754112" y="5509549"/>
                </a:cubicBezTo>
                <a:cubicBezTo>
                  <a:pt x="823739" y="5607543"/>
                  <a:pt x="899529" y="5716378"/>
                  <a:pt x="1020330" y="5752618"/>
                </a:cubicBezTo>
                <a:cubicBezTo>
                  <a:pt x="1103705" y="5777630"/>
                  <a:pt x="1191062" y="5787343"/>
                  <a:pt x="1274973" y="5810491"/>
                </a:cubicBezTo>
                <a:cubicBezTo>
                  <a:pt x="1526844" y="5879973"/>
                  <a:pt x="1776787" y="5956271"/>
                  <a:pt x="2027327" y="6030410"/>
                </a:cubicBezTo>
                <a:cubicBezTo>
                  <a:pt x="2154898" y="6068161"/>
                  <a:pt x="2276568" y="6137004"/>
                  <a:pt x="2409292" y="6146157"/>
                </a:cubicBezTo>
                <a:cubicBezTo>
                  <a:pt x="2946033" y="6183173"/>
                  <a:pt x="2633318" y="6158571"/>
                  <a:pt x="3346841" y="6227180"/>
                </a:cubicBezTo>
                <a:cubicBezTo>
                  <a:pt x="3481879" y="6188598"/>
                  <a:pt x="3624102" y="6169548"/>
                  <a:pt x="3751955" y="6111433"/>
                </a:cubicBezTo>
                <a:cubicBezTo>
                  <a:pt x="3958358" y="6017614"/>
                  <a:pt x="4197279" y="5829676"/>
                  <a:pt x="4342264" y="5648445"/>
                </a:cubicBezTo>
                <a:cubicBezTo>
                  <a:pt x="4398479" y="5578176"/>
                  <a:pt x="4438069" y="5495952"/>
                  <a:pt x="4481160" y="5416952"/>
                </a:cubicBezTo>
                <a:cubicBezTo>
                  <a:pt x="4530734" y="5326066"/>
                  <a:pt x="4584009" y="5236208"/>
                  <a:pt x="4620056" y="5139159"/>
                </a:cubicBezTo>
                <a:cubicBezTo>
                  <a:pt x="4684650" y="4965252"/>
                  <a:pt x="4728087" y="4784202"/>
                  <a:pt x="4782102" y="4606724"/>
                </a:cubicBezTo>
                <a:cubicBezTo>
                  <a:pt x="4816629" y="4309792"/>
                  <a:pt x="4875335" y="3936861"/>
                  <a:pt x="4851550" y="3634450"/>
                </a:cubicBezTo>
                <a:cubicBezTo>
                  <a:pt x="4818576" y="3215205"/>
                  <a:pt x="4721660" y="2946906"/>
                  <a:pt x="4608482" y="2546430"/>
                </a:cubicBezTo>
                <a:cubicBezTo>
                  <a:pt x="4554007" y="2083398"/>
                  <a:pt x="4606187" y="2194600"/>
                  <a:pt x="4388563" y="1759352"/>
                </a:cubicBezTo>
                <a:cubicBezTo>
                  <a:pt x="4328976" y="1640179"/>
                  <a:pt x="4241197" y="1463492"/>
                  <a:pt x="4110770" y="1388962"/>
                </a:cubicBezTo>
                <a:cubicBezTo>
                  <a:pt x="4076608" y="1369441"/>
                  <a:pt x="4033605" y="1373529"/>
                  <a:pt x="3995023" y="1365812"/>
                </a:cubicBezTo>
                <a:cubicBezTo>
                  <a:pt x="3555802" y="1461296"/>
                  <a:pt x="3789313" y="1393396"/>
                  <a:pt x="3207945" y="1643605"/>
                </a:cubicBezTo>
                <a:cubicBezTo>
                  <a:pt x="2968408" y="1746697"/>
                  <a:pt x="2719828" y="1853585"/>
                  <a:pt x="2490315" y="1979271"/>
                </a:cubicBezTo>
                <a:cubicBezTo>
                  <a:pt x="2433993" y="2010114"/>
                  <a:pt x="2378026" y="2042852"/>
                  <a:pt x="2328269" y="2083443"/>
                </a:cubicBezTo>
                <a:cubicBezTo>
                  <a:pt x="2230935" y="2162847"/>
                  <a:pt x="2136727" y="2246763"/>
                  <a:pt x="2050477" y="2338086"/>
                </a:cubicBezTo>
                <a:cubicBezTo>
                  <a:pt x="1915383" y="2481127"/>
                  <a:pt x="1901384" y="2590937"/>
                  <a:pt x="1818983" y="2777924"/>
                </a:cubicBezTo>
                <a:cubicBezTo>
                  <a:pt x="1759108" y="2913795"/>
                  <a:pt x="1671187" y="3039346"/>
                  <a:pt x="1633788" y="3183038"/>
                </a:cubicBezTo>
                <a:cubicBezTo>
                  <a:pt x="1560482" y="3464689"/>
                  <a:pt x="1486504" y="3746166"/>
                  <a:pt x="1413869" y="4027990"/>
                </a:cubicBezTo>
                <a:cubicBezTo>
                  <a:pt x="1333032" y="4341638"/>
                  <a:pt x="1355340" y="4223887"/>
                  <a:pt x="1321272" y="4479402"/>
                </a:cubicBezTo>
                <a:cubicBezTo>
                  <a:pt x="1355996" y="4629873"/>
                  <a:pt x="1378942" y="4783557"/>
                  <a:pt x="1425444" y="4930815"/>
                </a:cubicBezTo>
                <a:cubicBezTo>
                  <a:pt x="1455046" y="5024555"/>
                  <a:pt x="1535764" y="5184516"/>
                  <a:pt x="1633788" y="5243331"/>
                </a:cubicBezTo>
                <a:cubicBezTo>
                  <a:pt x="1671510" y="5265964"/>
                  <a:pt x="1717264" y="5274487"/>
                  <a:pt x="1761110" y="5278056"/>
                </a:cubicBezTo>
                <a:cubicBezTo>
                  <a:pt x="2049933" y="5301565"/>
                  <a:pt x="2339844" y="5308921"/>
                  <a:pt x="2629211" y="5324354"/>
                </a:cubicBezTo>
                <a:cubicBezTo>
                  <a:pt x="2733383" y="5278055"/>
                  <a:pt x="2842166" y="5240983"/>
                  <a:pt x="2941727" y="5185458"/>
                </a:cubicBezTo>
                <a:cubicBezTo>
                  <a:pt x="3089195" y="5103216"/>
                  <a:pt x="3362156" y="4902111"/>
                  <a:pt x="3474163" y="4768769"/>
                </a:cubicBezTo>
                <a:cubicBezTo>
                  <a:pt x="3632797" y="4579919"/>
                  <a:pt x="3758704" y="4335896"/>
                  <a:pt x="3879277" y="4120587"/>
                </a:cubicBezTo>
                <a:cubicBezTo>
                  <a:pt x="4151506" y="3018055"/>
                  <a:pt x="4096153" y="3504608"/>
                  <a:pt x="4133920" y="2673752"/>
                </a:cubicBezTo>
                <a:cubicBezTo>
                  <a:pt x="4130062" y="2469266"/>
                  <a:pt x="4142045" y="2263865"/>
                  <a:pt x="4122345" y="2060294"/>
                </a:cubicBezTo>
                <a:cubicBezTo>
                  <a:pt x="4118519" y="2020756"/>
                  <a:pt x="4095957" y="1980341"/>
                  <a:pt x="4064472" y="1956121"/>
                </a:cubicBezTo>
                <a:cubicBezTo>
                  <a:pt x="4039817" y="1937155"/>
                  <a:pt x="4002740" y="1948405"/>
                  <a:pt x="3971874" y="1944547"/>
                </a:cubicBezTo>
                <a:cubicBezTo>
                  <a:pt x="3792584" y="2016262"/>
                  <a:pt x="4116647" y="1890064"/>
                  <a:pt x="3763530" y="2002420"/>
                </a:cubicBezTo>
                <a:cubicBezTo>
                  <a:pt x="3727320" y="2013942"/>
                  <a:pt x="3694726" y="2034824"/>
                  <a:pt x="3659358" y="2048719"/>
                </a:cubicBezTo>
                <a:cubicBezTo>
                  <a:pt x="3586645" y="2077285"/>
                  <a:pt x="3509315" y="2094804"/>
                  <a:pt x="3439439" y="2129742"/>
                </a:cubicBezTo>
                <a:cubicBezTo>
                  <a:pt x="3123193" y="2287864"/>
                  <a:pt x="2685793" y="2539223"/>
                  <a:pt x="2409292" y="2766349"/>
                </a:cubicBezTo>
                <a:cubicBezTo>
                  <a:pt x="2343634" y="2820282"/>
                  <a:pt x="2301261" y="2897529"/>
                  <a:pt x="2247246" y="2963119"/>
                </a:cubicBezTo>
                <a:cubicBezTo>
                  <a:pt x="2220238" y="3040283"/>
                  <a:pt x="2184485" y="3114924"/>
                  <a:pt x="2166223" y="3194612"/>
                </a:cubicBezTo>
                <a:cubicBezTo>
                  <a:pt x="2103478" y="3468407"/>
                  <a:pt x="2111462" y="3616162"/>
                  <a:pt x="2143074" y="3900668"/>
                </a:cubicBezTo>
                <a:cubicBezTo>
                  <a:pt x="2146908" y="3935176"/>
                  <a:pt x="2187901" y="4089075"/>
                  <a:pt x="2212522" y="4132162"/>
                </a:cubicBezTo>
                <a:cubicBezTo>
                  <a:pt x="2227473" y="4158325"/>
                  <a:pt x="2251105" y="4178461"/>
                  <a:pt x="2270396" y="4201610"/>
                </a:cubicBezTo>
                <a:cubicBezTo>
                  <a:pt x="2339844" y="4190035"/>
                  <a:pt x="2411947" y="4189150"/>
                  <a:pt x="2478740" y="4166886"/>
                </a:cubicBezTo>
                <a:cubicBezTo>
                  <a:pt x="2634430" y="4114989"/>
                  <a:pt x="2597802" y="4075937"/>
                  <a:pt x="2721808" y="3993266"/>
                </a:cubicBezTo>
                <a:cubicBezTo>
                  <a:pt x="2764878" y="3964553"/>
                  <a:pt x="2816619" y="3950947"/>
                  <a:pt x="2860704" y="3923818"/>
                </a:cubicBezTo>
                <a:cubicBezTo>
                  <a:pt x="2917237" y="3889029"/>
                  <a:pt x="2970705" y="3849273"/>
                  <a:pt x="3022750" y="3808071"/>
                </a:cubicBezTo>
                <a:cubicBezTo>
                  <a:pt x="3127181" y="3725396"/>
                  <a:pt x="3209439" y="3636729"/>
                  <a:pt x="3277393" y="3518704"/>
                </a:cubicBezTo>
                <a:cubicBezTo>
                  <a:pt x="3312786" y="3457232"/>
                  <a:pt x="3331408" y="3387524"/>
                  <a:pt x="3358416" y="3321934"/>
                </a:cubicBezTo>
                <a:cubicBezTo>
                  <a:pt x="3366132" y="3264061"/>
                  <a:pt x="3372459" y="3205985"/>
                  <a:pt x="3381565" y="3148314"/>
                </a:cubicBezTo>
                <a:cubicBezTo>
                  <a:pt x="3395613" y="3059345"/>
                  <a:pt x="3423865" y="2972079"/>
                  <a:pt x="3427864" y="2882096"/>
                </a:cubicBezTo>
                <a:cubicBezTo>
                  <a:pt x="3439726" y="2615219"/>
                  <a:pt x="3479798" y="2642470"/>
                  <a:pt x="3346841" y="2615878"/>
                </a:cubicBezTo>
                <a:cubicBezTo>
                  <a:pt x="3306024" y="2628437"/>
                  <a:pt x="3126815" y="2679081"/>
                  <a:pt x="3080623" y="2708476"/>
                </a:cubicBezTo>
                <a:cubicBezTo>
                  <a:pt x="3005436" y="2756322"/>
                  <a:pt x="2936073" y="2829877"/>
                  <a:pt x="2872279" y="2893671"/>
                </a:cubicBezTo>
                <a:cubicBezTo>
                  <a:pt x="2819128" y="3159424"/>
                  <a:pt x="2817290" y="3046953"/>
                  <a:pt x="2837555" y="3229337"/>
                </a:cubicBezTo>
                <a:cubicBezTo>
                  <a:pt x="2860704" y="3221620"/>
                  <a:pt x="2886700" y="3219723"/>
                  <a:pt x="2907003" y="3206187"/>
                </a:cubicBezTo>
                <a:cubicBezTo>
                  <a:pt x="2929540" y="3191162"/>
                  <a:pt x="2953260" y="3136824"/>
                  <a:pt x="2964877" y="3113590"/>
                </a:cubicBezTo>
                <a:lnTo>
                  <a:pt x="2976451" y="3067291"/>
                </a:lnTo>
              </a:path>
            </a:pathLst>
          </a:custGeom>
          <a:noFill/>
          <a:ln>
            <a:solidFill>
              <a:srgbClr val="FBDA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Imagen 4" descr="Imagen que contiene podadora, carretera, hombre&#10;&#10;El contenido generado por IA puede ser incorrecto.">
            <a:extLst>
              <a:ext uri="{FF2B5EF4-FFF2-40B4-BE49-F238E27FC236}">
                <a16:creationId xmlns:a16="http://schemas.microsoft.com/office/drawing/2014/main" id="{5D5D934E-0F0B-6407-3B6A-710C391AE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93" b="98637" l="9824" r="89673">
                        <a14:foregroundMark x1="22922" y1="85860" x2="11335" y2="94719"/>
                        <a14:foregroundMark x1="11335" y1="94719" x2="77582" y2="99659"/>
                        <a14:foregroundMark x1="77582" y1="99659" x2="89169" y2="98807"/>
                        <a14:foregroundMark x1="89169" y1="98807" x2="83375" y2="90630"/>
                        <a14:foregroundMark x1="43325" y1="10903" x2="37028" y2="3407"/>
                        <a14:foregroundMark x1="37028" y1="3407" x2="27204" y2="5622"/>
                        <a14:foregroundMark x1="27204" y1="5622" x2="40806" y2="10051"/>
                        <a14:foregroundMark x1="40806" y1="10051" x2="40050" y2="2044"/>
                        <a14:foregroundMark x1="40050" y1="2044" x2="30479" y2="1193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078"/>
          <a:stretch>
            <a:fillRect/>
          </a:stretch>
        </p:blipFill>
        <p:spPr>
          <a:xfrm>
            <a:off x="8021256" y="0"/>
            <a:ext cx="4170744" cy="6858000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48727D9-E2D3-0665-D0C4-D9439E7F8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11024" y="6563179"/>
            <a:ext cx="5880976" cy="294821"/>
          </a:xfrm>
        </p:spPr>
        <p:txBody>
          <a:bodyPr/>
          <a:lstStyle/>
          <a:p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Ciencia de Datos para Economía y Negocios de FCE-UBA. Prof. Nicolás </a:t>
            </a:r>
            <a:r>
              <a:rPr lang="es-MX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Sidicaro</a:t>
            </a:r>
            <a:endParaRPr lang="es-A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AD1DC52-CA59-D0CD-2655-11443E64968F}"/>
              </a:ext>
            </a:extLst>
          </p:cNvPr>
          <p:cNvSpPr txBox="1"/>
          <p:nvPr/>
        </p:nvSpPr>
        <p:spPr>
          <a:xfrm>
            <a:off x="4356322" y="13653"/>
            <a:ext cx="41784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BDA21"/>
                </a:highlight>
                <a:latin typeface="Arsenica Trial Demibold" panose="00000700000000000000" pitchFamily="2" charset="0"/>
              </a:rPr>
              <a:t>OBJETO</a:t>
            </a:r>
            <a:endParaRPr lang="es-AR" sz="66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DF14B1C-2545-82E3-48F3-3056230B22F4}"/>
              </a:ext>
            </a:extLst>
          </p:cNvPr>
          <p:cNvSpPr txBox="1"/>
          <p:nvPr/>
        </p:nvSpPr>
        <p:spPr>
          <a:xfrm>
            <a:off x="0" y="1194911"/>
            <a:ext cx="8530541" cy="1077218"/>
          </a:xfrm>
          <a:custGeom>
            <a:avLst/>
            <a:gdLst>
              <a:gd name="connsiteX0" fmla="*/ 0 w 8530541"/>
              <a:gd name="connsiteY0" fmla="*/ 0 h 1077218"/>
              <a:gd name="connsiteX1" fmla="*/ 483397 w 8530541"/>
              <a:gd name="connsiteY1" fmla="*/ 0 h 1077218"/>
              <a:gd name="connsiteX2" fmla="*/ 1222711 w 8530541"/>
              <a:gd name="connsiteY2" fmla="*/ 0 h 1077218"/>
              <a:gd name="connsiteX3" fmla="*/ 1791414 w 8530541"/>
              <a:gd name="connsiteY3" fmla="*/ 0 h 1077218"/>
              <a:gd name="connsiteX4" fmla="*/ 2274811 w 8530541"/>
              <a:gd name="connsiteY4" fmla="*/ 0 h 1077218"/>
              <a:gd name="connsiteX5" fmla="*/ 3014124 w 8530541"/>
              <a:gd name="connsiteY5" fmla="*/ 0 h 1077218"/>
              <a:gd name="connsiteX6" fmla="*/ 3497522 w 8530541"/>
              <a:gd name="connsiteY6" fmla="*/ 0 h 1077218"/>
              <a:gd name="connsiteX7" fmla="*/ 4151530 w 8530541"/>
              <a:gd name="connsiteY7" fmla="*/ 0 h 1077218"/>
              <a:gd name="connsiteX8" fmla="*/ 4549622 w 8530541"/>
              <a:gd name="connsiteY8" fmla="*/ 0 h 1077218"/>
              <a:gd name="connsiteX9" fmla="*/ 5288935 w 8530541"/>
              <a:gd name="connsiteY9" fmla="*/ 0 h 1077218"/>
              <a:gd name="connsiteX10" fmla="*/ 5772333 w 8530541"/>
              <a:gd name="connsiteY10" fmla="*/ 0 h 1077218"/>
              <a:gd name="connsiteX11" fmla="*/ 6511646 w 8530541"/>
              <a:gd name="connsiteY11" fmla="*/ 0 h 1077218"/>
              <a:gd name="connsiteX12" fmla="*/ 7080349 w 8530541"/>
              <a:gd name="connsiteY12" fmla="*/ 0 h 1077218"/>
              <a:gd name="connsiteX13" fmla="*/ 7734357 w 8530541"/>
              <a:gd name="connsiteY13" fmla="*/ 0 h 1077218"/>
              <a:gd name="connsiteX14" fmla="*/ 8530541 w 8530541"/>
              <a:gd name="connsiteY14" fmla="*/ 0 h 1077218"/>
              <a:gd name="connsiteX15" fmla="*/ 8530541 w 8530541"/>
              <a:gd name="connsiteY15" fmla="*/ 538609 h 1077218"/>
              <a:gd name="connsiteX16" fmla="*/ 8530541 w 8530541"/>
              <a:gd name="connsiteY16" fmla="*/ 1077218 h 1077218"/>
              <a:gd name="connsiteX17" fmla="*/ 8047144 w 8530541"/>
              <a:gd name="connsiteY17" fmla="*/ 1077218 h 1077218"/>
              <a:gd name="connsiteX18" fmla="*/ 7649052 w 8530541"/>
              <a:gd name="connsiteY18" fmla="*/ 1077218 h 1077218"/>
              <a:gd name="connsiteX19" fmla="*/ 6909738 w 8530541"/>
              <a:gd name="connsiteY19" fmla="*/ 1077218 h 1077218"/>
              <a:gd name="connsiteX20" fmla="*/ 6596952 w 8530541"/>
              <a:gd name="connsiteY20" fmla="*/ 1077218 h 1077218"/>
              <a:gd name="connsiteX21" fmla="*/ 6198860 w 8530541"/>
              <a:gd name="connsiteY21" fmla="*/ 1077218 h 1077218"/>
              <a:gd name="connsiteX22" fmla="*/ 5544852 w 8530541"/>
              <a:gd name="connsiteY22" fmla="*/ 1077218 h 1077218"/>
              <a:gd name="connsiteX23" fmla="*/ 4805538 w 8530541"/>
              <a:gd name="connsiteY23" fmla="*/ 1077218 h 1077218"/>
              <a:gd name="connsiteX24" fmla="*/ 4236835 w 8530541"/>
              <a:gd name="connsiteY24" fmla="*/ 1077218 h 1077218"/>
              <a:gd name="connsiteX25" fmla="*/ 3497522 w 8530541"/>
              <a:gd name="connsiteY25" fmla="*/ 1077218 h 1077218"/>
              <a:gd name="connsiteX26" fmla="*/ 3184735 w 8530541"/>
              <a:gd name="connsiteY26" fmla="*/ 1077218 h 1077218"/>
              <a:gd name="connsiteX27" fmla="*/ 2786643 w 8530541"/>
              <a:gd name="connsiteY27" fmla="*/ 1077218 h 1077218"/>
              <a:gd name="connsiteX28" fmla="*/ 2217941 w 8530541"/>
              <a:gd name="connsiteY28" fmla="*/ 1077218 h 1077218"/>
              <a:gd name="connsiteX29" fmla="*/ 1734543 w 8530541"/>
              <a:gd name="connsiteY29" fmla="*/ 1077218 h 1077218"/>
              <a:gd name="connsiteX30" fmla="*/ 1251146 w 8530541"/>
              <a:gd name="connsiteY30" fmla="*/ 1077218 h 1077218"/>
              <a:gd name="connsiteX31" fmla="*/ 853054 w 8530541"/>
              <a:gd name="connsiteY31" fmla="*/ 1077218 h 1077218"/>
              <a:gd name="connsiteX32" fmla="*/ 0 w 8530541"/>
              <a:gd name="connsiteY32" fmla="*/ 1077218 h 1077218"/>
              <a:gd name="connsiteX33" fmla="*/ 0 w 8530541"/>
              <a:gd name="connsiteY33" fmla="*/ 517065 h 1077218"/>
              <a:gd name="connsiteX34" fmla="*/ 0 w 8530541"/>
              <a:gd name="connsiteY34" fmla="*/ 0 h 1077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8530541" h="1077218" extrusionOk="0">
                <a:moveTo>
                  <a:pt x="0" y="0"/>
                </a:moveTo>
                <a:cubicBezTo>
                  <a:pt x="205243" y="-31441"/>
                  <a:pt x="353224" y="9429"/>
                  <a:pt x="483397" y="0"/>
                </a:cubicBezTo>
                <a:cubicBezTo>
                  <a:pt x="613570" y="-9429"/>
                  <a:pt x="1048461" y="10103"/>
                  <a:pt x="1222711" y="0"/>
                </a:cubicBezTo>
                <a:cubicBezTo>
                  <a:pt x="1396961" y="-10103"/>
                  <a:pt x="1638347" y="46762"/>
                  <a:pt x="1791414" y="0"/>
                </a:cubicBezTo>
                <a:cubicBezTo>
                  <a:pt x="1944481" y="-46762"/>
                  <a:pt x="2073344" y="2955"/>
                  <a:pt x="2274811" y="0"/>
                </a:cubicBezTo>
                <a:cubicBezTo>
                  <a:pt x="2476278" y="-2955"/>
                  <a:pt x="2714201" y="51197"/>
                  <a:pt x="3014124" y="0"/>
                </a:cubicBezTo>
                <a:cubicBezTo>
                  <a:pt x="3314047" y="-51197"/>
                  <a:pt x="3288380" y="45184"/>
                  <a:pt x="3497522" y="0"/>
                </a:cubicBezTo>
                <a:cubicBezTo>
                  <a:pt x="3706664" y="-45184"/>
                  <a:pt x="3863293" y="33474"/>
                  <a:pt x="4151530" y="0"/>
                </a:cubicBezTo>
                <a:cubicBezTo>
                  <a:pt x="4439767" y="-33474"/>
                  <a:pt x="4436718" y="24439"/>
                  <a:pt x="4549622" y="0"/>
                </a:cubicBezTo>
                <a:cubicBezTo>
                  <a:pt x="4662526" y="-24439"/>
                  <a:pt x="4935543" y="49806"/>
                  <a:pt x="5288935" y="0"/>
                </a:cubicBezTo>
                <a:cubicBezTo>
                  <a:pt x="5642327" y="-49806"/>
                  <a:pt x="5597231" y="37158"/>
                  <a:pt x="5772333" y="0"/>
                </a:cubicBezTo>
                <a:cubicBezTo>
                  <a:pt x="5947435" y="-37158"/>
                  <a:pt x="6299896" y="47800"/>
                  <a:pt x="6511646" y="0"/>
                </a:cubicBezTo>
                <a:cubicBezTo>
                  <a:pt x="6723396" y="-47800"/>
                  <a:pt x="6806436" y="40449"/>
                  <a:pt x="7080349" y="0"/>
                </a:cubicBezTo>
                <a:cubicBezTo>
                  <a:pt x="7354262" y="-40449"/>
                  <a:pt x="7440744" y="77131"/>
                  <a:pt x="7734357" y="0"/>
                </a:cubicBezTo>
                <a:cubicBezTo>
                  <a:pt x="8027970" y="-77131"/>
                  <a:pt x="8204559" y="65327"/>
                  <a:pt x="8530541" y="0"/>
                </a:cubicBezTo>
                <a:cubicBezTo>
                  <a:pt x="8585104" y="143585"/>
                  <a:pt x="8517509" y="298909"/>
                  <a:pt x="8530541" y="538609"/>
                </a:cubicBezTo>
                <a:cubicBezTo>
                  <a:pt x="8543573" y="778309"/>
                  <a:pt x="8515997" y="876706"/>
                  <a:pt x="8530541" y="1077218"/>
                </a:cubicBezTo>
                <a:cubicBezTo>
                  <a:pt x="8339798" y="1092780"/>
                  <a:pt x="8172736" y="1071402"/>
                  <a:pt x="8047144" y="1077218"/>
                </a:cubicBezTo>
                <a:cubicBezTo>
                  <a:pt x="7921552" y="1083034"/>
                  <a:pt x="7840127" y="1049396"/>
                  <a:pt x="7649052" y="1077218"/>
                </a:cubicBezTo>
                <a:cubicBezTo>
                  <a:pt x="7457977" y="1105040"/>
                  <a:pt x="7237717" y="1014775"/>
                  <a:pt x="6909738" y="1077218"/>
                </a:cubicBezTo>
                <a:cubicBezTo>
                  <a:pt x="6581759" y="1139661"/>
                  <a:pt x="6666386" y="1048002"/>
                  <a:pt x="6596952" y="1077218"/>
                </a:cubicBezTo>
                <a:cubicBezTo>
                  <a:pt x="6527518" y="1106434"/>
                  <a:pt x="6305810" y="1073192"/>
                  <a:pt x="6198860" y="1077218"/>
                </a:cubicBezTo>
                <a:cubicBezTo>
                  <a:pt x="6091910" y="1081244"/>
                  <a:pt x="5757578" y="1044148"/>
                  <a:pt x="5544852" y="1077218"/>
                </a:cubicBezTo>
                <a:cubicBezTo>
                  <a:pt x="5332126" y="1110288"/>
                  <a:pt x="5016605" y="1046384"/>
                  <a:pt x="4805538" y="1077218"/>
                </a:cubicBezTo>
                <a:cubicBezTo>
                  <a:pt x="4594471" y="1108052"/>
                  <a:pt x="4407521" y="1022595"/>
                  <a:pt x="4236835" y="1077218"/>
                </a:cubicBezTo>
                <a:cubicBezTo>
                  <a:pt x="4066149" y="1131841"/>
                  <a:pt x="3699116" y="1033738"/>
                  <a:pt x="3497522" y="1077218"/>
                </a:cubicBezTo>
                <a:cubicBezTo>
                  <a:pt x="3295928" y="1120698"/>
                  <a:pt x="3307863" y="1073672"/>
                  <a:pt x="3184735" y="1077218"/>
                </a:cubicBezTo>
                <a:cubicBezTo>
                  <a:pt x="3061607" y="1080764"/>
                  <a:pt x="2893784" y="1049763"/>
                  <a:pt x="2786643" y="1077218"/>
                </a:cubicBezTo>
                <a:cubicBezTo>
                  <a:pt x="2679502" y="1104673"/>
                  <a:pt x="2357440" y="1062886"/>
                  <a:pt x="2217941" y="1077218"/>
                </a:cubicBezTo>
                <a:cubicBezTo>
                  <a:pt x="2078442" y="1091550"/>
                  <a:pt x="1848962" y="1072655"/>
                  <a:pt x="1734543" y="1077218"/>
                </a:cubicBezTo>
                <a:cubicBezTo>
                  <a:pt x="1620124" y="1081781"/>
                  <a:pt x="1444175" y="1067813"/>
                  <a:pt x="1251146" y="1077218"/>
                </a:cubicBezTo>
                <a:cubicBezTo>
                  <a:pt x="1058117" y="1086623"/>
                  <a:pt x="1032061" y="1058947"/>
                  <a:pt x="853054" y="1077218"/>
                </a:cubicBezTo>
                <a:cubicBezTo>
                  <a:pt x="674047" y="1095489"/>
                  <a:pt x="226909" y="1060745"/>
                  <a:pt x="0" y="1077218"/>
                </a:cubicBezTo>
                <a:cubicBezTo>
                  <a:pt x="-19364" y="819382"/>
                  <a:pt x="58060" y="676548"/>
                  <a:pt x="0" y="517065"/>
                </a:cubicBezTo>
                <a:cubicBezTo>
                  <a:pt x="-58060" y="357582"/>
                  <a:pt x="57856" y="132443"/>
                  <a:pt x="0" y="0"/>
                </a:cubicBezTo>
                <a:close/>
              </a:path>
            </a:pathLst>
          </a:custGeom>
          <a:noFill/>
          <a:ln w="38100">
            <a:noFill/>
            <a:extLst>
              <a:ext uri="{C807C97D-BFC1-408E-A445-0C87EB9F89A2}">
                <ask:lineSketchStyleProps xmlns:ask="http://schemas.microsoft.com/office/drawing/2018/sketchyshapes" sd="7676634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Analizar el comportamiento del flujo vehicular en los peajes de la Ciudad de Buenos Aires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utilizando datos abiertos oficiales</a:t>
            </a:r>
            <a:r>
              <a:rPr lang="es-AR" sz="1400" dirty="0">
                <a:latin typeface="Arial" panose="020B0604020202020204" pitchFamily="34" charset="0"/>
                <a:cs typeface="Arial" panose="020B0604020202020204" pitchFamily="34" charset="0"/>
              </a:rPr>
              <a:t>¹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con el fin de:</a:t>
            </a:r>
          </a:p>
          <a:p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EAF0F6-A632-96A4-B435-BEE8F7515049}"/>
              </a:ext>
            </a:extLst>
          </p:cNvPr>
          <p:cNvSpPr txBox="1"/>
          <p:nvPr/>
        </p:nvSpPr>
        <p:spPr>
          <a:xfrm>
            <a:off x="347241" y="1733520"/>
            <a:ext cx="7568466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AutoNum type="arabicPeriod"/>
            </a:pPr>
            <a:r>
              <a:rPr lang="es-MX" sz="2400" dirty="0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identificar patrones temporales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(horas pico, diferencias entre días hábiles y fines de semana);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AutoNum type="arabicPeriod"/>
            </a:pPr>
            <a:r>
              <a:rPr lang="es-MX" sz="2400" dirty="0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evaluar la consistencia y calidad de los registros mensuales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para seleccionar un período representativo;</a:t>
            </a:r>
          </a:p>
          <a:p>
            <a:pPr marL="342900" indent="-342900" fontAlgn="base">
              <a:buAutoNum type="arabicPeriod"/>
            </a:pPr>
            <a:endParaRPr lang="es-MX" sz="1400" b="1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AutoNum type="arabicPeriod"/>
            </a:pPr>
            <a:r>
              <a:rPr lang="es-MX" sz="2400" dirty="0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comparar el tránsito entre sentidos, peajes, categorías y tipos de cobro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mediante técnicas inferenciales;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AutoNum type="arabicPeriod"/>
            </a:pPr>
            <a:r>
              <a:rPr lang="es-MX" sz="2400" dirty="0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detectar posibles anomalías, </a:t>
            </a:r>
            <a:r>
              <a:rPr lang="es-MX" sz="2400" dirty="0" err="1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outliers</a:t>
            </a:r>
            <a:r>
              <a:rPr lang="es-MX" sz="2400" dirty="0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 o efectos estacionales</a:t>
            </a:r>
            <a:r>
              <a:rPr lang="es-MX" sz="2400" dirty="0">
                <a:latin typeface="Brittanian ( Demo )" pitchFamily="2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que alteren el comportamiento habitual del tránsito;</a:t>
            </a:r>
            <a:b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AutoNum type="arabicPeriod"/>
            </a:pPr>
            <a:r>
              <a:rPr lang="es-MX" sz="2400" dirty="0">
                <a:highlight>
                  <a:srgbClr val="FBDA21"/>
                </a:highlight>
                <a:latin typeface="Brittanian ( Demo )" pitchFamily="2" charset="0"/>
                <a:cs typeface="Arial" panose="020B0604020202020204" pitchFamily="34" charset="0"/>
              </a:rPr>
              <a:t>obtener un mes “estable” que permita realizar un análisis estadístico válido</a:t>
            </a:r>
            <a:r>
              <a:rPr lang="es-MX" sz="2400" dirty="0">
                <a:latin typeface="Brittanian ( Demo )" pitchFamily="2" charset="0"/>
                <a:cs typeface="Arial" panose="020B0604020202020204" pitchFamily="34" charset="0"/>
              </a:rPr>
              <a:t> </a:t>
            </a:r>
            <a:r>
              <a:rPr lang="es-MX" sz="1400" dirty="0">
                <a:latin typeface="Arial" panose="020B0604020202020204" pitchFamily="34" charset="0"/>
                <a:cs typeface="Arial" panose="020B0604020202020204" pitchFamily="34" charset="0"/>
              </a:rPr>
              <a:t>(ANOVA, regresión y EDA) sin interferencias externas.</a:t>
            </a:r>
            <a:b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9882D09-A6A0-9880-0EA9-749EF399696D}"/>
              </a:ext>
            </a:extLst>
          </p:cNvPr>
          <p:cNvSpPr txBox="1"/>
          <p:nvPr/>
        </p:nvSpPr>
        <p:spPr>
          <a:xfrm>
            <a:off x="1718151" y="6465585"/>
            <a:ext cx="753336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>
                <a:latin typeface="Arial" panose="020B0604020202020204" pitchFamily="34" charset="0"/>
                <a:cs typeface="Arial" panose="020B0604020202020204" pitchFamily="34" charset="0"/>
              </a:rPr>
              <a:t>¹ </a:t>
            </a:r>
            <a:r>
              <a:rPr lang="es-AR" sz="900" b="1" i="1" dirty="0">
                <a:latin typeface="Arial" panose="020B0604020202020204" pitchFamily="34" charset="0"/>
                <a:cs typeface="Arial" panose="020B0604020202020204" pitchFamily="34" charset="0"/>
              </a:rPr>
              <a:t>fuente: </a:t>
            </a:r>
            <a:r>
              <a:rPr lang="es-AR" sz="900" i="1" dirty="0">
                <a:latin typeface="Arial" panose="020B0604020202020204" pitchFamily="34" charset="0"/>
                <a:cs typeface="Arial" panose="020B0604020202020204" pitchFamily="34" charset="0"/>
              </a:rPr>
              <a:t>https://data.buenosaires.gob.ar/dataset/flujo-vehicular-por-unidades-de-peaje-ausa/resource/3d65f6aa-a3f4-43b5-91a0-2934bdbd0fc7</a:t>
            </a:r>
            <a:endParaRPr lang="es-A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080160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BDF3D4CB-49FF-0F46-05A9-383EC7E2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75" b="12438"/>
          <a:stretch>
            <a:fillRect/>
          </a:stretch>
        </p:blipFill>
        <p:spPr>
          <a:xfrm>
            <a:off x="126246" y="1683113"/>
            <a:ext cx="3720664" cy="5017938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857C69F-946F-DF52-E275-0991C593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7F61C57-D77E-1279-67F9-7F18E857298E}"/>
              </a:ext>
            </a:extLst>
          </p:cNvPr>
          <p:cNvSpPr txBox="1"/>
          <p:nvPr/>
        </p:nvSpPr>
        <p:spPr>
          <a:xfrm>
            <a:off x="721895" y="1406908"/>
            <a:ext cx="95931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BDA21"/>
                </a:highlight>
                <a:latin typeface="Arsenica Trial Demibold" panose="00000700000000000000" pitchFamily="2" charset="0"/>
              </a:rPr>
              <a:t>PROCESOS Y ANÁLISIS</a:t>
            </a:r>
            <a:endParaRPr lang="es-AR" sz="60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BDA21"/>
              </a:highlight>
              <a:latin typeface="Arsenica Trial Demibold" panose="00000700000000000000" pitchFamily="2" charset="0"/>
            </a:endParaRP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68385EE8-D048-9071-C310-DA620E63FD57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H="1" flipV="1">
            <a:off x="721895" y="1914740"/>
            <a:ext cx="1570846" cy="1500360"/>
          </a:xfrm>
          <a:prstGeom prst="curvedConnector3">
            <a:avLst>
              <a:gd name="adj1" fmla="val -14553"/>
            </a:avLst>
          </a:prstGeom>
          <a:ln>
            <a:solidFill>
              <a:srgbClr val="FBDA2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E00510AD-027C-FE13-9C9D-0E9E191A7203}"/>
              </a:ext>
            </a:extLst>
          </p:cNvPr>
          <p:cNvSpPr txBox="1"/>
          <p:nvPr/>
        </p:nvSpPr>
        <p:spPr>
          <a:xfrm>
            <a:off x="249075" y="3568990"/>
            <a:ext cx="3366305" cy="707886"/>
          </a:xfrm>
          <a:custGeom>
            <a:avLst/>
            <a:gdLst>
              <a:gd name="connsiteX0" fmla="*/ 0 w 3366305"/>
              <a:gd name="connsiteY0" fmla="*/ 0 h 707886"/>
              <a:gd name="connsiteX1" fmla="*/ 561051 w 3366305"/>
              <a:gd name="connsiteY1" fmla="*/ 0 h 707886"/>
              <a:gd name="connsiteX2" fmla="*/ 1054776 w 3366305"/>
              <a:gd name="connsiteY2" fmla="*/ 0 h 707886"/>
              <a:gd name="connsiteX3" fmla="*/ 1615826 w 3366305"/>
              <a:gd name="connsiteY3" fmla="*/ 0 h 707886"/>
              <a:gd name="connsiteX4" fmla="*/ 2143214 w 3366305"/>
              <a:gd name="connsiteY4" fmla="*/ 0 h 707886"/>
              <a:gd name="connsiteX5" fmla="*/ 2636939 w 3366305"/>
              <a:gd name="connsiteY5" fmla="*/ 0 h 707886"/>
              <a:gd name="connsiteX6" fmla="*/ 3366305 w 3366305"/>
              <a:gd name="connsiteY6" fmla="*/ 0 h 707886"/>
              <a:gd name="connsiteX7" fmla="*/ 3366305 w 3366305"/>
              <a:gd name="connsiteY7" fmla="*/ 353943 h 707886"/>
              <a:gd name="connsiteX8" fmla="*/ 3366305 w 3366305"/>
              <a:gd name="connsiteY8" fmla="*/ 707886 h 707886"/>
              <a:gd name="connsiteX9" fmla="*/ 2737928 w 3366305"/>
              <a:gd name="connsiteY9" fmla="*/ 707886 h 707886"/>
              <a:gd name="connsiteX10" fmla="*/ 2176877 w 3366305"/>
              <a:gd name="connsiteY10" fmla="*/ 707886 h 707886"/>
              <a:gd name="connsiteX11" fmla="*/ 1615826 w 3366305"/>
              <a:gd name="connsiteY11" fmla="*/ 707886 h 707886"/>
              <a:gd name="connsiteX12" fmla="*/ 1021113 w 3366305"/>
              <a:gd name="connsiteY12" fmla="*/ 707886 h 707886"/>
              <a:gd name="connsiteX13" fmla="*/ 527388 w 3366305"/>
              <a:gd name="connsiteY13" fmla="*/ 707886 h 707886"/>
              <a:gd name="connsiteX14" fmla="*/ 0 w 3366305"/>
              <a:gd name="connsiteY14" fmla="*/ 707886 h 707886"/>
              <a:gd name="connsiteX15" fmla="*/ 0 w 3366305"/>
              <a:gd name="connsiteY15" fmla="*/ 346864 h 707886"/>
              <a:gd name="connsiteX16" fmla="*/ 0 w 3366305"/>
              <a:gd name="connsiteY16" fmla="*/ 0 h 707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66305" h="707886" extrusionOk="0">
                <a:moveTo>
                  <a:pt x="0" y="0"/>
                </a:moveTo>
                <a:cubicBezTo>
                  <a:pt x="118664" y="-24445"/>
                  <a:pt x="365509" y="17447"/>
                  <a:pt x="561051" y="0"/>
                </a:cubicBezTo>
                <a:cubicBezTo>
                  <a:pt x="756593" y="-17447"/>
                  <a:pt x="859095" y="54573"/>
                  <a:pt x="1054776" y="0"/>
                </a:cubicBezTo>
                <a:cubicBezTo>
                  <a:pt x="1250458" y="-54573"/>
                  <a:pt x="1499563" y="34060"/>
                  <a:pt x="1615826" y="0"/>
                </a:cubicBezTo>
                <a:cubicBezTo>
                  <a:pt x="1732089" y="-34060"/>
                  <a:pt x="1995052" y="31954"/>
                  <a:pt x="2143214" y="0"/>
                </a:cubicBezTo>
                <a:cubicBezTo>
                  <a:pt x="2291376" y="-31954"/>
                  <a:pt x="2472706" y="7174"/>
                  <a:pt x="2636939" y="0"/>
                </a:cubicBezTo>
                <a:cubicBezTo>
                  <a:pt x="2801172" y="-7174"/>
                  <a:pt x="3142460" y="28203"/>
                  <a:pt x="3366305" y="0"/>
                </a:cubicBezTo>
                <a:cubicBezTo>
                  <a:pt x="3397111" y="95167"/>
                  <a:pt x="3357337" y="199529"/>
                  <a:pt x="3366305" y="353943"/>
                </a:cubicBezTo>
                <a:cubicBezTo>
                  <a:pt x="3375273" y="508357"/>
                  <a:pt x="3336158" y="568202"/>
                  <a:pt x="3366305" y="707886"/>
                </a:cubicBezTo>
                <a:cubicBezTo>
                  <a:pt x="3151656" y="720107"/>
                  <a:pt x="2998390" y="644981"/>
                  <a:pt x="2737928" y="707886"/>
                </a:cubicBezTo>
                <a:cubicBezTo>
                  <a:pt x="2477466" y="770791"/>
                  <a:pt x="2335223" y="701144"/>
                  <a:pt x="2176877" y="707886"/>
                </a:cubicBezTo>
                <a:cubicBezTo>
                  <a:pt x="2018531" y="714628"/>
                  <a:pt x="1878530" y="685142"/>
                  <a:pt x="1615826" y="707886"/>
                </a:cubicBezTo>
                <a:cubicBezTo>
                  <a:pt x="1353122" y="730630"/>
                  <a:pt x="1308875" y="640673"/>
                  <a:pt x="1021113" y="707886"/>
                </a:cubicBezTo>
                <a:cubicBezTo>
                  <a:pt x="733351" y="775099"/>
                  <a:pt x="686920" y="686870"/>
                  <a:pt x="527388" y="707886"/>
                </a:cubicBezTo>
                <a:cubicBezTo>
                  <a:pt x="367856" y="728902"/>
                  <a:pt x="137312" y="677581"/>
                  <a:pt x="0" y="707886"/>
                </a:cubicBezTo>
                <a:cubicBezTo>
                  <a:pt x="-18622" y="590672"/>
                  <a:pt x="31200" y="452933"/>
                  <a:pt x="0" y="346864"/>
                </a:cubicBezTo>
                <a:cubicBezTo>
                  <a:pt x="-31200" y="240795"/>
                  <a:pt x="28219" y="74757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14040750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MX" sz="4000" b="1" dirty="0">
                <a:highlight>
                  <a:srgbClr val="FBDA21"/>
                </a:highlight>
                <a:latin typeface="Arsenica Trial Demibold" panose="00000700000000000000" pitchFamily="2" charset="0"/>
              </a:rPr>
              <a:t>MANUALES</a:t>
            </a:r>
            <a:r>
              <a:rPr lang="es-MX" sz="4000" dirty="0">
                <a:latin typeface="Arsenica Trial Light" panose="00000400000000000000" pitchFamily="2" charset="0"/>
              </a:rPr>
              <a:t> </a:t>
            </a:r>
            <a:endParaRPr lang="es-AR" sz="4000" dirty="0">
              <a:latin typeface="Arsenica Trial Light" panose="00000400000000000000" pitchFamily="2" charset="0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46DF4E6-51A2-1F50-F5DE-E7C5A7C5E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6909" y="6858000"/>
            <a:ext cx="8152586" cy="664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AR" altLang="es-AR" sz="1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 elegirse un mes cuya serie: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s-AR" altLang="es-A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1400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tenga </a:t>
            </a:r>
            <a:r>
              <a:rPr lang="es-AR" altLang="es-AR" sz="1400" b="1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24 horas × N peajes</a:t>
            </a:r>
            <a:r>
              <a:rPr lang="es-AR" altLang="es-AR" sz="1400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todos los días,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1400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tenga </a:t>
            </a:r>
            <a:r>
              <a:rPr lang="es-AR" altLang="es-AR" sz="1400" b="1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menos N/D</a:t>
            </a:r>
            <a:r>
              <a:rPr lang="es-AR" altLang="es-AR" sz="1400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s-AR" altLang="es-AR" sz="1400" b="1" dirty="0">
              <a:solidFill>
                <a:srgbClr val="000000"/>
              </a:solidFill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AR" altLang="es-AR" sz="1400" dirty="0">
                <a:solidFill>
                  <a:srgbClr val="000000"/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 tenga días sin datos.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s-AR" altLang="es-AR" sz="1400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A) Continuidad y completitud del registro</a:t>
            </a: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Algunos meses tienen más registros “N/D”, vacíos o inconsistentes en BA Data.</a:t>
            </a:r>
            <a:b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s-AR" altLang="es-AR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B) Evitar meses con feriados atípicos o comportamientos anómalos</a:t>
            </a: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 flujo vehicular cambia en: vacaciones (Enero temporada alta → patrón turístico fuerte), Julio(vacaciones de invierno)), fines de año (Diciembre(navidad fin de año → </a:t>
            </a:r>
            <a:r>
              <a:rPr kumimoji="0" lang="es-AR" altLang="es-A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reales grandes)), y fines de semana XL (Mayo, Octubre).</a:t>
            </a:r>
            <a:r>
              <a:rPr kumimoji="0" lang="es-AR" altLang="es-AR" sz="14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una serie </a:t>
            </a:r>
            <a:r>
              <a:rPr kumimoji="0" lang="es-AR" altLang="es-A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estable</a:t>
            </a: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 descartaron los meses de Enero, Julio y Diciembre debido a su alta estacionalidad por turismo y feriados que introducen variaciones que no reflejan el flujo regular. </a:t>
            </a: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C) Buscar el mes con mejor distribución y menos ruido</a:t>
            </a: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Los meses que </a:t>
            </a:r>
            <a:r>
              <a:rPr kumimoji="0" lang="es-AR" altLang="es-A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suelen</a:t>
            </a: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estar más completos son: </a:t>
            </a:r>
            <a:r>
              <a:rPr kumimoji="0" lang="es-AR" altLang="es-AR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Marzo – Mayo – Agosto – Octubre</a:t>
            </a: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Estos tienen: menos feriados largos, menos registros faltantes, flujo vehicular más “normal” (rutina, trabajo, patrón estable). </a:t>
            </a: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priorizaron meses de actividad regular laboral para asegurar que los patrones horarios representen el comportamiento habitual del tránsito.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altLang="es-A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AR" altLang="es-A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kumimoji="0" lang="es-AR" altLang="es-A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es-AR" altLang="es-AR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AR" alt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36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509 L 0.00157 -0.173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89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2.29167E-6 -0.25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7.40741E-7 L -3.54167E-6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00143 -0.8111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405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2D0032E7-ACD1-CAF7-240C-970F67267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9868B54-B59D-C682-ADD4-29E630951861}"/>
              </a:ext>
            </a:extLst>
          </p:cNvPr>
          <p:cNvSpPr txBox="1"/>
          <p:nvPr/>
        </p:nvSpPr>
        <p:spPr>
          <a:xfrm>
            <a:off x="3433644" y="2921168"/>
            <a:ext cx="5324711" cy="1015663"/>
          </a:xfrm>
          <a:custGeom>
            <a:avLst/>
            <a:gdLst>
              <a:gd name="connsiteX0" fmla="*/ 0 w 5324711"/>
              <a:gd name="connsiteY0" fmla="*/ 0 h 1015663"/>
              <a:gd name="connsiteX1" fmla="*/ 591635 w 5324711"/>
              <a:gd name="connsiteY1" fmla="*/ 0 h 1015663"/>
              <a:gd name="connsiteX2" fmla="*/ 1076775 w 5324711"/>
              <a:gd name="connsiteY2" fmla="*/ 0 h 1015663"/>
              <a:gd name="connsiteX3" fmla="*/ 1668409 w 5324711"/>
              <a:gd name="connsiteY3" fmla="*/ 0 h 1015663"/>
              <a:gd name="connsiteX4" fmla="*/ 2206797 w 5324711"/>
              <a:gd name="connsiteY4" fmla="*/ 0 h 1015663"/>
              <a:gd name="connsiteX5" fmla="*/ 2691937 w 5324711"/>
              <a:gd name="connsiteY5" fmla="*/ 0 h 1015663"/>
              <a:gd name="connsiteX6" fmla="*/ 3177078 w 5324711"/>
              <a:gd name="connsiteY6" fmla="*/ 0 h 1015663"/>
              <a:gd name="connsiteX7" fmla="*/ 3768712 w 5324711"/>
              <a:gd name="connsiteY7" fmla="*/ 0 h 1015663"/>
              <a:gd name="connsiteX8" fmla="*/ 4466841 w 5324711"/>
              <a:gd name="connsiteY8" fmla="*/ 0 h 1015663"/>
              <a:gd name="connsiteX9" fmla="*/ 5324711 w 5324711"/>
              <a:gd name="connsiteY9" fmla="*/ 0 h 1015663"/>
              <a:gd name="connsiteX10" fmla="*/ 5324711 w 5324711"/>
              <a:gd name="connsiteY10" fmla="*/ 507832 h 1015663"/>
              <a:gd name="connsiteX11" fmla="*/ 5324711 w 5324711"/>
              <a:gd name="connsiteY11" fmla="*/ 1015663 h 1015663"/>
              <a:gd name="connsiteX12" fmla="*/ 4626582 w 5324711"/>
              <a:gd name="connsiteY12" fmla="*/ 1015663 h 1015663"/>
              <a:gd name="connsiteX13" fmla="*/ 4141442 w 5324711"/>
              <a:gd name="connsiteY13" fmla="*/ 1015663 h 1015663"/>
              <a:gd name="connsiteX14" fmla="*/ 3603054 w 5324711"/>
              <a:gd name="connsiteY14" fmla="*/ 1015663 h 1015663"/>
              <a:gd name="connsiteX15" fmla="*/ 2958173 w 5324711"/>
              <a:gd name="connsiteY15" fmla="*/ 1015663 h 1015663"/>
              <a:gd name="connsiteX16" fmla="*/ 2313291 w 5324711"/>
              <a:gd name="connsiteY16" fmla="*/ 1015663 h 1015663"/>
              <a:gd name="connsiteX17" fmla="*/ 1668409 w 5324711"/>
              <a:gd name="connsiteY17" fmla="*/ 1015663 h 1015663"/>
              <a:gd name="connsiteX18" fmla="*/ 1183269 w 5324711"/>
              <a:gd name="connsiteY18" fmla="*/ 1015663 h 1015663"/>
              <a:gd name="connsiteX19" fmla="*/ 0 w 5324711"/>
              <a:gd name="connsiteY19" fmla="*/ 1015663 h 1015663"/>
              <a:gd name="connsiteX20" fmla="*/ 0 w 5324711"/>
              <a:gd name="connsiteY20" fmla="*/ 528145 h 1015663"/>
              <a:gd name="connsiteX21" fmla="*/ 0 w 5324711"/>
              <a:gd name="connsiteY21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324711" h="1015663" extrusionOk="0">
                <a:moveTo>
                  <a:pt x="0" y="0"/>
                </a:moveTo>
                <a:cubicBezTo>
                  <a:pt x="143540" y="-66539"/>
                  <a:pt x="392557" y="61456"/>
                  <a:pt x="591635" y="0"/>
                </a:cubicBezTo>
                <a:cubicBezTo>
                  <a:pt x="790714" y="-61456"/>
                  <a:pt x="913363" y="36290"/>
                  <a:pt x="1076775" y="0"/>
                </a:cubicBezTo>
                <a:cubicBezTo>
                  <a:pt x="1240187" y="-36290"/>
                  <a:pt x="1408562" y="36197"/>
                  <a:pt x="1668409" y="0"/>
                </a:cubicBezTo>
                <a:cubicBezTo>
                  <a:pt x="1928256" y="-36197"/>
                  <a:pt x="1940651" y="57840"/>
                  <a:pt x="2206797" y="0"/>
                </a:cubicBezTo>
                <a:cubicBezTo>
                  <a:pt x="2472943" y="-57840"/>
                  <a:pt x="2576613" y="7769"/>
                  <a:pt x="2691937" y="0"/>
                </a:cubicBezTo>
                <a:cubicBezTo>
                  <a:pt x="2807261" y="-7769"/>
                  <a:pt x="3044777" y="39558"/>
                  <a:pt x="3177078" y="0"/>
                </a:cubicBezTo>
                <a:cubicBezTo>
                  <a:pt x="3309379" y="-39558"/>
                  <a:pt x="3476800" y="70961"/>
                  <a:pt x="3768712" y="0"/>
                </a:cubicBezTo>
                <a:cubicBezTo>
                  <a:pt x="4060624" y="-70961"/>
                  <a:pt x="4180605" y="69608"/>
                  <a:pt x="4466841" y="0"/>
                </a:cubicBezTo>
                <a:cubicBezTo>
                  <a:pt x="4753077" y="-69608"/>
                  <a:pt x="4960861" y="44953"/>
                  <a:pt x="5324711" y="0"/>
                </a:cubicBezTo>
                <a:cubicBezTo>
                  <a:pt x="5382473" y="133642"/>
                  <a:pt x="5264077" y="361302"/>
                  <a:pt x="5324711" y="507832"/>
                </a:cubicBezTo>
                <a:cubicBezTo>
                  <a:pt x="5385345" y="654362"/>
                  <a:pt x="5297473" y="803971"/>
                  <a:pt x="5324711" y="1015663"/>
                </a:cubicBezTo>
                <a:cubicBezTo>
                  <a:pt x="5150365" y="1048318"/>
                  <a:pt x="4797674" y="934745"/>
                  <a:pt x="4626582" y="1015663"/>
                </a:cubicBezTo>
                <a:cubicBezTo>
                  <a:pt x="4455490" y="1096581"/>
                  <a:pt x="4315737" y="971366"/>
                  <a:pt x="4141442" y="1015663"/>
                </a:cubicBezTo>
                <a:cubicBezTo>
                  <a:pt x="3967147" y="1059960"/>
                  <a:pt x="3739603" y="1012838"/>
                  <a:pt x="3603054" y="1015663"/>
                </a:cubicBezTo>
                <a:cubicBezTo>
                  <a:pt x="3466505" y="1018488"/>
                  <a:pt x="3174753" y="1013170"/>
                  <a:pt x="2958173" y="1015663"/>
                </a:cubicBezTo>
                <a:cubicBezTo>
                  <a:pt x="2741593" y="1018156"/>
                  <a:pt x="2586699" y="980468"/>
                  <a:pt x="2313291" y="1015663"/>
                </a:cubicBezTo>
                <a:cubicBezTo>
                  <a:pt x="2039883" y="1050858"/>
                  <a:pt x="1852985" y="944781"/>
                  <a:pt x="1668409" y="1015663"/>
                </a:cubicBezTo>
                <a:cubicBezTo>
                  <a:pt x="1483833" y="1086545"/>
                  <a:pt x="1347056" y="989151"/>
                  <a:pt x="1183269" y="1015663"/>
                </a:cubicBezTo>
                <a:cubicBezTo>
                  <a:pt x="1019482" y="1042175"/>
                  <a:pt x="335667" y="1002309"/>
                  <a:pt x="0" y="1015663"/>
                </a:cubicBezTo>
                <a:cubicBezTo>
                  <a:pt x="-1034" y="893896"/>
                  <a:pt x="45195" y="750473"/>
                  <a:pt x="0" y="528145"/>
                </a:cubicBezTo>
                <a:cubicBezTo>
                  <a:pt x="-45195" y="305817"/>
                  <a:pt x="2819" y="235061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BDA21"/>
            </a:solidFill>
            <a:extLst>
              <a:ext uri="{C807C97D-BFC1-408E-A445-0C87EB9F89A2}">
                <ask:lineSketchStyleProps xmlns:ask="http://schemas.microsoft.com/office/drawing/2018/sketchyshapes" sd="14040750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6000" b="1" dirty="0">
                <a:highlight>
                  <a:srgbClr val="FBDA21"/>
                </a:highlight>
                <a:latin typeface="Arsenica Trial Demibold" panose="00000700000000000000" pitchFamily="2" charset="0"/>
              </a:rPr>
              <a:t>MANUALES</a:t>
            </a:r>
            <a:r>
              <a:rPr lang="es-MX" sz="4000" dirty="0">
                <a:highlight>
                  <a:srgbClr val="FBDA21"/>
                </a:highlight>
                <a:latin typeface="Arsenica Trial Light" panose="00000400000000000000" pitchFamily="2" charset="0"/>
              </a:rPr>
              <a:t> </a:t>
            </a:r>
            <a:endParaRPr lang="es-AR" sz="4000" dirty="0">
              <a:highlight>
                <a:srgbClr val="FBDA21"/>
              </a:highlight>
              <a:latin typeface="Arsenica Trial Light" panose="000004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3CE9B4-B4C1-FBC1-2C48-C621787F66E9}"/>
              </a:ext>
            </a:extLst>
          </p:cNvPr>
          <p:cNvSpPr txBox="1"/>
          <p:nvPr/>
        </p:nvSpPr>
        <p:spPr>
          <a:xfrm>
            <a:off x="457744" y="6817895"/>
            <a:ext cx="1173425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Qué variables pueden descartarse¹ sin afectar el análisis inferencial:</a:t>
            </a:r>
            <a:endParaRPr lang="es-MX" sz="20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BDA21"/>
              </a:highlight>
              <a:latin typeface="Arsenica Trial Light" panose="00000400000000000000" pitchFamily="2" charset="0"/>
              <a:cs typeface="Arial" panose="020B0604020202020204" pitchFamily="34" charset="0"/>
            </a:endParaRPr>
          </a:p>
          <a:p>
            <a:endParaRPr lang="es-MX" sz="1200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Variable descartable 1 → Observación²</a:t>
            </a:r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mayoría de las veces está vacía o tiene comentarios operativos no estructurados.</a:t>
            </a:r>
          </a:p>
          <a:p>
            <a:endParaRPr lang="es-MX" sz="1400" i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“La variable Observación presenta valores inconsistentes y no estructurados, careciendo de utilidad para análisis estadísticos comparativos o inferenciales.”</a:t>
            </a:r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Variable descartable 2 → Tipo Cobro (si tiene 1 solo nivel relevante)³ </a:t>
            </a:r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veces esta columna solo indica manual/telepeaje pero no varía mucho.</a:t>
            </a:r>
            <a:b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“Se evaluó la variabilidad de Tipo Cobro y se observó baja diversidad en los registros del mes seleccionado, por lo cual no aporta información diferenciada para un análisis ANOVA o de regresión.”</a:t>
            </a:r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4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Variable descartable 3 → Cat Cobrada (solo si no varía) </a:t>
            </a:r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algunos meses hay categorías que no aparecen o tienen muy baja frecuencia.</a:t>
            </a:r>
          </a:p>
          <a:p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una categoría aparece en 0–1% de la base → excluís para evitar sesgo.</a:t>
            </a:r>
          </a:p>
          <a:p>
            <a:endParaRPr lang="es-MX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MX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30576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 L 0.0013 -0.4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48148E-6 L -0.01745 -0.825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" y="-41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F8F5C7C-FFDF-CEBB-68C0-6DF3480FB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DA27203-D62F-E5B6-50DA-24E91A854067}"/>
              </a:ext>
            </a:extLst>
          </p:cNvPr>
          <p:cNvSpPr txBox="1"/>
          <p:nvPr/>
        </p:nvSpPr>
        <p:spPr>
          <a:xfrm>
            <a:off x="2863516" y="3247185"/>
            <a:ext cx="6039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Variables que NO se pueden descartar</a:t>
            </a:r>
            <a:r>
              <a:rPr lang="es-MX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MX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MX" dirty="0"/>
            </a:br>
            <a:endParaRPr lang="es-AR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8131F76-F9E5-66D6-7E83-F83DD9B7485A}"/>
              </a:ext>
            </a:extLst>
          </p:cNvPr>
          <p:cNvSpPr txBox="1"/>
          <p:nvPr/>
        </p:nvSpPr>
        <p:spPr>
          <a:xfrm>
            <a:off x="673767" y="954250"/>
            <a:ext cx="1084446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Durante el análisis exploratorio del mes Mayo 2024 se revisó cada una de las variables disponibles para evaluar su utilidad en el análisis inferencial (ANOVA, regresión y comparaciones de grupos).</a:t>
            </a:r>
            <a:b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En los datos de </a:t>
            </a:r>
            <a:r>
              <a:rPr lang="es-MX" sz="16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mayo 2024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se identificaron estas variables con </a:t>
            </a: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baja utilidad analítica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: una columna con muy poca completitud, comentarios no estructurados y sin relación con el flujo vehicular, por lo que fue descartada. También se observó que el tipo de cobro presenta muy poca variabilidad, predominando el Telepeaje y con porcentajes mínimos de cobro manual, lo cual no genera diferencias significativas en los Pasos. Del mismo modo, algunas categorías tarifarias muestran frecuencias menores al 1%, lo que impide un análisis estadístico robusto y llevó a su exclusión</a:t>
            </a:r>
          </a:p>
          <a:p>
            <a:br>
              <a:rPr lang="es-MX" dirty="0"/>
            </a:br>
            <a:endParaRPr lang="es-AR" dirty="0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312CE916-F3FA-FADD-90BE-FA76568C2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599" y="3385685"/>
            <a:ext cx="130504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A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ABE19C1-5FDB-47FA-D54F-7406E4F65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64" y="3893517"/>
            <a:ext cx="9774871" cy="15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3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7718D541-DA43-635C-5230-4A006C94E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102EF58-17C9-FBFA-D177-E1F5779550F0}"/>
              </a:ext>
            </a:extLst>
          </p:cNvPr>
          <p:cNvSpPr txBox="1"/>
          <p:nvPr/>
        </p:nvSpPr>
        <p:spPr>
          <a:xfrm>
            <a:off x="240631" y="593559"/>
            <a:ext cx="11710738" cy="4883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3) ¿Qué hacemos con los valores N/D?</a:t>
            </a:r>
            <a:endParaRPr lang="es-MX" sz="1600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Identificar porcentaje de N/D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Si &lt; 5% → se pueden eliminar sin sesgo grave.</a:t>
            </a:r>
            <a:b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Si 5–20% → conviene imputar por mediana del grupo (Peaje × Hora).</a:t>
            </a:r>
            <a:b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Si &gt;20% → hay sesgo → mencionar limitación metodológica.</a:t>
            </a:r>
          </a:p>
          <a:p>
            <a:endParaRPr lang="es-MX" sz="16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4 ¿Qué representarían los N/D? 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generalmente: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fallas en el sistema,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horarios sin registro,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corte de energía,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lecturas vacías.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 NO significan cero vehículos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, significa </a:t>
            </a:r>
            <a:r>
              <a:rPr lang="es-MX" sz="1600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dato faltante</a:t>
            </a:r>
            <a:r>
              <a:rPr lang="es-MX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 → no debe asumirse 0.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sz="2400" b="1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¿Por que descartamos Octubre y Agosto?</a:t>
            </a:r>
          </a:p>
          <a:p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Agosto y Octubre tienen columnas “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Unnamed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: 8” → eso casi siempre indica menor limpieza o problemas en el archivo original.</a:t>
            </a: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Además, sus columnas venían separadas correctamente (no todo en una sola columna como Marzo/Mayo), lo cual suele producir más inconsistencias entre meses. Estos dos archivos por las columnas detectadas que están formateados distinto, lo cual suele indicar mayor riesgo de: columnas vacías, encabezados inconsistentes, errores de carga, valores “N/D”, duplicados o columnas “</a:t>
            </a:r>
            <a:r>
              <a:rPr lang="es-MX" sz="1600" dirty="0" err="1">
                <a:latin typeface="Arial" panose="020B0604020202020204" pitchFamily="34" charset="0"/>
                <a:cs typeface="Arial" panose="020B0604020202020204" pitchFamily="34" charset="0"/>
              </a:rPr>
              <a:t>Unnamed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”. En conclusión; inconsistencias estructurales y difícil asegurar integridad de datos.</a:t>
            </a: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Un mes cuyo archivo está mal estructurado NO es apto para análisis inferencial. Si la información está mal cargada, tus estadísticas pierden validez.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9181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01B0EFF-FA48-07E0-00E9-63519055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Ciencia de Datos para Economía y Negocios de FCE-UBA. Prof. Nicolás 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D73B32-8B62-B8D0-3A2F-872DDD1FF862}"/>
              </a:ext>
            </a:extLst>
          </p:cNvPr>
          <p:cNvSpPr txBox="1"/>
          <p:nvPr/>
        </p:nvSpPr>
        <p:spPr>
          <a:xfrm>
            <a:off x="232611" y="272716"/>
            <a:ext cx="1181501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Nos queda Marzo y Mayo,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donde cada uno:</a:t>
            </a:r>
          </a:p>
          <a:p>
            <a:pPr algn="just" fontAlgn="base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Tienen  31 días completos. Y no están afectados por estacionalidad extrema: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Enero → turismo, vacaciones → patrones atípicos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Julio → vacaciones de invierno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Diciembre → fiestas, feriados largos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Octubre / Mayo → fines de semana XXL que sesgan ANOVA y regresión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Agosto → buen mes, pero suelen aparecer más faltantes</a:t>
            </a:r>
          </a:p>
          <a:p>
            <a:pPr algn="just" fontAlgn="base"/>
            <a:endParaRPr lang="es-MX" b="1" dirty="0">
              <a:solidFill>
                <a:schemeClr val="tx1">
                  <a:lumMod val="85000"/>
                  <a:lumOff val="15000"/>
                </a:schemeClr>
              </a:solidFill>
              <a:highlight>
                <a:srgbClr val="FBDA21"/>
              </a:highlight>
            </a:endParaRPr>
          </a:p>
          <a:p>
            <a:pPr algn="ctr" fontAlgn="base"/>
            <a:r>
              <a:rPr lang="es-MX" sz="24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BDA21"/>
                </a:highlight>
                <a:latin typeface="Arsenica Trial Light" panose="00000400000000000000" pitchFamily="2" charset="0"/>
              </a:rPr>
              <a:t>Baja proporción histórica de registros “N/D”.</a:t>
            </a:r>
          </a:p>
          <a:p>
            <a:pPr algn="just" fontAlgn="base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Representan un “mes tipo” del tránsito real (“comportamiento urbano estándar”),reflejan: ingresos al trabajo, horarios pico regulares, tránsito escolar, patrones consistentes entre semana y fines de semana.</a:t>
            </a:r>
          </a:p>
          <a:p>
            <a:pPr algn="just"/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Tanto Marzo como Mayo están totalmente completos y sin datos faltantes en la variable clave (Pasos), obteniendo una distribución consistente y una estructura uniforme. Y si queremos aplicar; ANOVA, regresión y EDA sólo funcionan si la base es consistente.</a:t>
            </a:r>
          </a:p>
          <a:p>
            <a:pPr algn="just"/>
            <a:endParaRPr lang="es-MX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Resultados obtenidos antes del bloqueo (Marzo y Mayo)</a:t>
            </a:r>
          </a:p>
          <a:p>
            <a:pPr algn="just"/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Marzo 2024 → 279.641 registros — 0% N/D en Pasos</a:t>
            </a:r>
            <a:endParaRPr lang="es-MX" sz="1600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Mayo 2024 → 279.639 registros — 0% N/D en Pasos</a:t>
            </a:r>
            <a:endParaRPr lang="es-MX" sz="1600" dirty="0">
              <a:highlight>
                <a:srgbClr val="FBDA21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461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94BE741-E8AA-A372-CE48-C9656C5C0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Ciencia de Datos para Economía y Negocios de FCE-UBA. Prof. Nicolás </a:t>
            </a:r>
            <a:r>
              <a:rPr lang="es-MX" dirty="0" err="1"/>
              <a:t>Sidicaro</a:t>
            </a:r>
            <a:endParaRPr lang="es-A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311967D-FFDF-C7AB-F8A5-B623609E85C7}"/>
              </a:ext>
            </a:extLst>
          </p:cNvPr>
          <p:cNvSpPr txBox="1"/>
          <p:nvPr/>
        </p:nvSpPr>
        <p:spPr>
          <a:xfrm>
            <a:off x="545429" y="531220"/>
            <a:ext cx="1110113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Pero tenemos que tener en cuenta que: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Marzo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posee de 3 feriados (y 1 fin de semana XL) (24 de marzo – Día Nacional de la Memoria, 28 de marzo – Jueves Santo, 29 de marzo – Viernes Santo donde se formó un fin de semana extralargo: jueves–domingo, siendo  uno de los feriados más fuertes del año en movilidad interurbana), Concluyendo con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mucho </a:t>
            </a:r>
            <a:r>
              <a:rPr lang="es-MX" sz="1600" b="1" dirty="0">
                <a:highlight>
                  <a:srgbClr val="FBDA21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movimiento turístico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, cambios significativos en el flujo vehicular con picos y valles completamente atípicos.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Mientras que en el mes de </a:t>
            </a:r>
            <a:r>
              <a:rPr lang="es-MX" sz="1600" dirty="0">
                <a:highlight>
                  <a:srgbClr val="FBDA21"/>
                </a:highlight>
                <a:latin typeface="Arsenica Trial Demibold" panose="00000700000000000000" pitchFamily="2" charset="0"/>
                <a:cs typeface="Arial" panose="020B0604020202020204" pitchFamily="34" charset="0"/>
              </a:rPr>
              <a:t>Mayo</a:t>
            </a:r>
            <a:r>
              <a:rPr lang="es-MX" sz="1600" dirty="0">
                <a:latin typeface="Arsenica Trial Demibold" panose="00000700000000000000" pitchFamily="2" charset="0"/>
                <a:cs typeface="Arial" panose="020B0604020202020204" pitchFamily="34" charset="0"/>
              </a:rPr>
              <a:t> 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solo hubo 2 feriados (donde uno cae sábado) (1° de mayo – Día del Trabajador, 25 de mayo – Día de la Revolución de Mayo (SÁBADO)). Entonces: </a:t>
            </a:r>
            <a:r>
              <a:rPr lang="es-MX" sz="16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ólo UN feriado efectivo que altera días laborales: el 1º de mayo y el 25 de mayo NO altera movilidad laboral porque cae sábado además de que no hay fin de semana XL ni feriados puente. El patrón vehicular MUCHO más estable y laboral</a:t>
            </a:r>
          </a:p>
          <a:p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s-MX" dirty="0"/>
            </a:br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E44AE3-D8BD-5937-09EC-2899898B8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341" y="3251666"/>
            <a:ext cx="4943312" cy="1268638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8F0FCEB-422C-73FC-4566-413BF7CD4BEC}"/>
              </a:ext>
            </a:extLst>
          </p:cNvPr>
          <p:cNvSpPr txBox="1"/>
          <p:nvPr/>
        </p:nvSpPr>
        <p:spPr>
          <a:xfrm>
            <a:off x="2098622" y="4738145"/>
            <a:ext cx="87108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No hay nada que haga a Marzo superior, y sí hay mucho que lo hace </a:t>
            </a:r>
            <a:r>
              <a:rPr lang="es-MX" sz="1600" b="1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peor</a:t>
            </a:r>
            <a:r>
              <a:rPr lang="es-MX" sz="1600" dirty="0">
                <a:highlight>
                  <a:srgbClr val="FBDA21"/>
                </a:highlight>
                <a:latin typeface="Arsenica Trial Light" panose="00000400000000000000" pitchFamily="2" charset="0"/>
                <a:cs typeface="Arial" panose="020B0604020202020204" pitchFamily="34" charset="0"/>
              </a:rPr>
              <a:t> para inferencia estadística</a:t>
            </a:r>
            <a:endParaRPr lang="es-AR" sz="1600" dirty="0">
              <a:highlight>
                <a:srgbClr val="FBDA21"/>
              </a:highlight>
              <a:latin typeface="Arsenica Trial Light" panose="000004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06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Naranja roj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2876</Words>
  <Application>Microsoft Office PowerPoint</Application>
  <PresentationFormat>Panorámica</PresentationFormat>
  <Paragraphs>197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Aptos</vt:lpstr>
      <vt:lpstr>Arial</vt:lpstr>
      <vt:lpstr>Arsenica Trial</vt:lpstr>
      <vt:lpstr>Arsenica Trial Demibold</vt:lpstr>
      <vt:lpstr>Arsenica Trial Light</vt:lpstr>
      <vt:lpstr>Brittanian ( Demo )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Guillermina Galvan</dc:creator>
  <cp:lastModifiedBy>Guillermina Galvan</cp:lastModifiedBy>
  <cp:revision>18</cp:revision>
  <dcterms:created xsi:type="dcterms:W3CDTF">2025-11-26T18:27:38Z</dcterms:created>
  <dcterms:modified xsi:type="dcterms:W3CDTF">2025-11-29T01:02:39Z</dcterms:modified>
</cp:coreProperties>
</file>